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Raleway Light"/>
      <p:regular r:id="rId30"/>
      <p:bold r:id="rId31"/>
      <p:italic r:id="rId32"/>
      <p:boldItalic r:id="rId33"/>
    </p:embeddedFont>
    <p:embeddedFont>
      <p:font typeface="Proxima Nova Semibold"/>
      <p:regular r:id="rId34"/>
      <p:bold r:id="rId35"/>
      <p:boldItalic r:id="rId36"/>
    </p:embeddedFont>
    <p:embeddedFont>
      <p:font typeface="Source Sans Pr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DBF827-0DFA-48B2-BAA3-F0B92D1ABE6A}">
  <a:tblStyle styleId="{9FDBF827-0DFA-48B2-BAA3-F0B92D1ABE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Italic.fntdata"/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Light-bold.fntdata"/><Relationship Id="rId30" Type="http://schemas.openxmlformats.org/officeDocument/2006/relationships/font" Target="fonts/RalewayLight-regular.fntdata"/><Relationship Id="rId11" Type="http://schemas.openxmlformats.org/officeDocument/2006/relationships/slide" Target="slides/slide5.xml"/><Relationship Id="rId33" Type="http://schemas.openxmlformats.org/officeDocument/2006/relationships/font" Target="fonts/Raleway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RalewayLight-italic.fntdata"/><Relationship Id="rId13" Type="http://schemas.openxmlformats.org/officeDocument/2006/relationships/slide" Target="slides/slide7.xml"/><Relationship Id="rId35" Type="http://schemas.openxmlformats.org/officeDocument/2006/relationships/font" Target="fonts/ProximaNovaSemibold-bold.fntdata"/><Relationship Id="rId12" Type="http://schemas.openxmlformats.org/officeDocument/2006/relationships/slide" Target="slides/slide6.xml"/><Relationship Id="rId34" Type="http://schemas.openxmlformats.org/officeDocument/2006/relationships/font" Target="fonts/ProximaNovaSemibold-regular.fntdata"/><Relationship Id="rId15" Type="http://schemas.openxmlformats.org/officeDocument/2006/relationships/slide" Target="slides/slide9.xml"/><Relationship Id="rId37" Type="http://schemas.openxmlformats.org/officeDocument/2006/relationships/font" Target="fonts/SourceSansPro-regular.fntdata"/><Relationship Id="rId14" Type="http://schemas.openxmlformats.org/officeDocument/2006/relationships/slide" Target="slides/slide8.xml"/><Relationship Id="rId36" Type="http://schemas.openxmlformats.org/officeDocument/2006/relationships/font" Target="fonts/ProximaNovaSemibold-boldItalic.fntdata"/><Relationship Id="rId17" Type="http://schemas.openxmlformats.org/officeDocument/2006/relationships/slide" Target="slides/slide11.xml"/><Relationship Id="rId39" Type="http://schemas.openxmlformats.org/officeDocument/2006/relationships/font" Target="fonts/SourceSansPro-italic.fntdata"/><Relationship Id="rId16" Type="http://schemas.openxmlformats.org/officeDocument/2006/relationships/slide" Target="slides/slide10.xml"/><Relationship Id="rId38" Type="http://schemas.openxmlformats.org/officeDocument/2006/relationships/font" Target="fonts/SourceSansPr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478a20b318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478a20b318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463e356cb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463e356cb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programmable data plane here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463e356cb4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463e356cb4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programmable data plane here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463e356cb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463e356cb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programmable data plane here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463e356cb4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463e356cb4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programmable data plane here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463e356cb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463e356cb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programmable data plane here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463e356cb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463e356cb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Outline (data structure, evaluation + prototype, use-case/s)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78a20b318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78a20b318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RTT monitoring is useful in many cases. In one example, let’s consider a client and a server communicating within the 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adversary in Europe launches a BGP interception attack, and causes the data to get rerouted through him.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because he wants to perform web fingerprinting or steal cryptocurrency.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attack can be done in sophisticated ways where traditional defense mechanims do not work.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observe, however, that the data travels an extra 15,000 km that takes at least 50 ms more.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would be great if we could leverage this increased round-trip time to detect and stop this attack.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63e356cb4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63e356cb4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need to achieve this?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measure RTTs in real time so we can take action before too many data packets have been intercepted by the attacker.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measure RTTs continuously throughout the lifetime of the connection, as opposed to at the beginning or periodically.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measure RTTs accurately because false positives can </a:t>
            </a:r>
            <a:r>
              <a:rPr lang="en"/>
              <a:t>raise</a:t>
            </a:r>
            <a:r>
              <a:rPr lang="en"/>
              <a:t> false alarm and worse yet, false negatives can result in us missing the attack.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a0c3f113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4a0c3f113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RTTs can be measured in 2 ways.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measurements like ping, traceroute, etc., involve a measurement host sending probes to a server and recording round-trip times.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useful for characterizing the network but cannot provide the RTTs actually experienced by the user.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RTTs are also not real-time or continuous.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alternative is to perform passive measurements where RTTs are computed at a vantage anywhere between the client and the server.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does </a:t>
            </a:r>
            <a:r>
              <a:rPr lang="en"/>
              <a:t>guarantee</a:t>
            </a:r>
            <a:r>
              <a:rPr lang="en"/>
              <a:t> user-experienced latency but needs to be implemented in the right manner to collect RTTs continuously and in real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63e356cb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63e356cb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Passive measurements offers some options. Should it be done at the end-host?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No, because individual clients would need to install special hardware or software, or provide special permissions.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should rather measure at an aggregation point, like the edge of the campus or enterprise network so all clients can be protected at the same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63e356cb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463e356cb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programmable data plane here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63e356cb4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463e356cb4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programmable data plane here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463e356cb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463e356cb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programmable data plane here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63e356cb4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463e356cb4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4.png"/><Relationship Id="rId8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hub.com/Princeton-Cabernet/dart" TargetMode="External"/><Relationship Id="rId4" Type="http://schemas.openxmlformats.org/officeDocument/2006/relationships/hyperlink" Target="https://p4campus.cs.princeton.edu/" TargetMode="External"/><Relationship Id="rId9" Type="http://schemas.openxmlformats.org/officeDocument/2006/relationships/image" Target="../media/image1.png"/><Relationship Id="rId5" Type="http://schemas.openxmlformats.org/officeDocument/2006/relationships/hyperlink" Target="mailto:satadal.sengupta@cs.princeton.edu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8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Relationship Id="rId6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1238725" y="1008525"/>
            <a:ext cx="6617100" cy="19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1"/>
              <a:buFont typeface="Arial"/>
              <a:buNone/>
            </a:pPr>
            <a:r>
              <a:rPr b="0" lang="en" sz="3800">
                <a:solidFill>
                  <a:srgbClr val="4472C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Continuous In-Network Round-Trip Time Monitoring</a:t>
            </a:r>
            <a:endParaRPr b="0" sz="3800">
              <a:solidFill>
                <a:srgbClr val="4472C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1"/>
              <a:buFont typeface="Arial"/>
              <a:buNone/>
            </a:pPr>
            <a:r>
              <a:rPr b="0" lang="en" sz="3800">
                <a:solidFill>
                  <a:srgbClr val="4472C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with DART</a:t>
            </a:r>
            <a:endParaRPr b="0" sz="3800">
              <a:solidFill>
                <a:srgbClr val="4472C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3339075"/>
            <a:ext cx="8520600" cy="5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</a:rPr>
              <a:t>Sata Sengupta</a:t>
            </a:r>
            <a:r>
              <a:rPr lang="en" sz="2000">
                <a:solidFill>
                  <a:srgbClr val="434343"/>
                </a:solidFill>
              </a:rPr>
              <a:t>, Joon Kim, Jennifer Rexford</a:t>
            </a:r>
            <a:endParaRPr sz="2000">
              <a:solidFill>
                <a:srgbClr val="434343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5425" y="3931125"/>
            <a:ext cx="1212375" cy="12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960" y="4042425"/>
            <a:ext cx="434574" cy="10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7475" y="4649305"/>
            <a:ext cx="951000" cy="400200"/>
          </a:xfrm>
          <a:prstGeom prst="rect">
            <a:avLst/>
          </a:prstGeom>
          <a:solidFill>
            <a:srgbClr val="FFFFFF">
              <a:alpha val="756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Cabernet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2000" y="2466555"/>
            <a:ext cx="178275" cy="17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610503" y="2275817"/>
            <a:ext cx="303601" cy="30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2"/>
          <p:cNvSpPr txBox="1"/>
          <p:nvPr>
            <p:ph type="title"/>
          </p:nvPr>
        </p:nvSpPr>
        <p:spPr>
          <a:xfrm>
            <a:off x="266702" y="13800"/>
            <a:ext cx="58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Designing for Memory Efficiency</a:t>
            </a:r>
            <a:endParaRPr b="0" sz="2800">
              <a:solidFill>
                <a:srgbClr val="4472C4"/>
              </a:solidFill>
            </a:endParaRPr>
          </a:p>
        </p:txBody>
      </p:sp>
      <p:sp>
        <p:nvSpPr>
          <p:cNvPr id="400" name="Google Shape;400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22"/>
          <p:cNvSpPr txBox="1"/>
          <p:nvPr/>
        </p:nvSpPr>
        <p:spPr>
          <a:xfrm>
            <a:off x="1773375" y="1115289"/>
            <a:ext cx="151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Range Tracker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402" name="Google Shape;402;p22"/>
          <p:cNvGrpSpPr/>
          <p:nvPr/>
        </p:nvGrpSpPr>
        <p:grpSpPr>
          <a:xfrm>
            <a:off x="-1725" y="1704100"/>
            <a:ext cx="1671325" cy="907500"/>
            <a:chOff x="303075" y="1627900"/>
            <a:chExt cx="1671325" cy="907500"/>
          </a:xfrm>
        </p:grpSpPr>
        <p:sp>
          <p:nvSpPr>
            <p:cNvPr id="403" name="Google Shape;403;p22"/>
            <p:cNvSpPr/>
            <p:nvPr/>
          </p:nvSpPr>
          <p:spPr>
            <a:xfrm>
              <a:off x="459100" y="1627900"/>
              <a:ext cx="1515300" cy="476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2"/>
            <p:cNvSpPr txBox="1"/>
            <p:nvPr/>
          </p:nvSpPr>
          <p:spPr>
            <a:xfrm>
              <a:off x="303075" y="2104300"/>
              <a:ext cx="1671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600">
                  <a:solidFill>
                    <a:srgbClr val="1A1A1A"/>
                  </a:solidFill>
                </a:rPr>
                <a:t>New Packet</a:t>
              </a:r>
              <a:endParaRPr sz="1600">
                <a:solidFill>
                  <a:srgbClr val="1A1A1A"/>
                </a:solidFill>
              </a:endParaRPr>
            </a:p>
          </p:txBody>
        </p:sp>
      </p:grpSp>
      <p:grpSp>
        <p:nvGrpSpPr>
          <p:cNvPr id="405" name="Google Shape;405;p22"/>
          <p:cNvGrpSpPr/>
          <p:nvPr/>
        </p:nvGrpSpPr>
        <p:grpSpPr>
          <a:xfrm>
            <a:off x="1628095" y="791582"/>
            <a:ext cx="1870200" cy="2525593"/>
            <a:chOff x="1932895" y="715382"/>
            <a:chExt cx="1870200" cy="2525593"/>
          </a:xfrm>
        </p:grpSpPr>
        <p:sp>
          <p:nvSpPr>
            <p:cNvPr id="406" name="Google Shape;406;p22"/>
            <p:cNvSpPr/>
            <p:nvPr/>
          </p:nvSpPr>
          <p:spPr>
            <a:xfrm>
              <a:off x="2012375" y="1215975"/>
              <a:ext cx="1714500" cy="2025000"/>
            </a:xfrm>
            <a:prstGeom prst="rect">
              <a:avLst/>
            </a:prstGeom>
            <a:solidFill>
              <a:srgbClr val="C9DAF8"/>
            </a:solidFill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2"/>
            <p:cNvSpPr txBox="1"/>
            <p:nvPr/>
          </p:nvSpPr>
          <p:spPr>
            <a:xfrm>
              <a:off x="1932895" y="715382"/>
              <a:ext cx="187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800">
                  <a:solidFill>
                    <a:srgbClr val="1A1A1A"/>
                  </a:solidFill>
                </a:rPr>
                <a:t>Range Tracker</a:t>
              </a:r>
              <a:endParaRPr sz="1800">
                <a:solidFill>
                  <a:srgbClr val="1A1A1A"/>
                </a:solidFill>
              </a:endParaRPr>
            </a:p>
          </p:txBody>
        </p:sp>
      </p:grpSp>
      <p:grpSp>
        <p:nvGrpSpPr>
          <p:cNvPr id="408" name="Google Shape;408;p22"/>
          <p:cNvGrpSpPr/>
          <p:nvPr/>
        </p:nvGrpSpPr>
        <p:grpSpPr>
          <a:xfrm>
            <a:off x="4407475" y="782926"/>
            <a:ext cx="2381100" cy="2534049"/>
            <a:chOff x="5169475" y="732703"/>
            <a:chExt cx="2381100" cy="2534049"/>
          </a:xfrm>
        </p:grpSpPr>
        <p:sp>
          <p:nvSpPr>
            <p:cNvPr id="409" name="Google Shape;409;p22"/>
            <p:cNvSpPr/>
            <p:nvPr/>
          </p:nvSpPr>
          <p:spPr>
            <a:xfrm>
              <a:off x="5534900" y="1271152"/>
              <a:ext cx="1714500" cy="1995600"/>
            </a:xfrm>
            <a:prstGeom prst="rect">
              <a:avLst/>
            </a:prstGeom>
            <a:solidFill>
              <a:srgbClr val="C9DAF8"/>
            </a:solidFill>
            <a:ln cap="flat" cmpd="sng" w="2857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2"/>
            <p:cNvSpPr txBox="1"/>
            <p:nvPr/>
          </p:nvSpPr>
          <p:spPr>
            <a:xfrm>
              <a:off x="5169475" y="732703"/>
              <a:ext cx="2381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800">
                  <a:solidFill>
                    <a:srgbClr val="1A1A1A"/>
                  </a:solidFill>
                </a:rPr>
                <a:t>Packet</a:t>
              </a:r>
              <a:r>
                <a:rPr b="1" lang="en" sz="1800">
                  <a:solidFill>
                    <a:srgbClr val="1A1A1A"/>
                  </a:solidFill>
                </a:rPr>
                <a:t> Tracker</a:t>
              </a:r>
              <a:endParaRPr sz="1800">
                <a:solidFill>
                  <a:srgbClr val="1A1A1A"/>
                </a:solidFill>
              </a:endParaRPr>
            </a:p>
          </p:txBody>
        </p:sp>
      </p:grpSp>
      <p:graphicFrame>
        <p:nvGraphicFramePr>
          <p:cNvPr id="411" name="Google Shape;411;p22"/>
          <p:cNvGraphicFramePr/>
          <p:nvPr/>
        </p:nvGraphicFramePr>
        <p:xfrm>
          <a:off x="1721407" y="13213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{9FDBF827-0DFA-48B2-BAA3-F0B92D1ABE6A}</a:tableStyleId>
              </a:tblPr>
              <a:tblGrid>
                <a:gridCol w="629525"/>
                <a:gridCol w="1054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Flow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M. Range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[100, 500]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412" name="Google Shape;412;p22"/>
          <p:cNvGrpSpPr/>
          <p:nvPr/>
        </p:nvGrpSpPr>
        <p:grpSpPr>
          <a:xfrm>
            <a:off x="3456875" y="1704100"/>
            <a:ext cx="1260600" cy="907500"/>
            <a:chOff x="3761675" y="1627900"/>
            <a:chExt cx="1260600" cy="907500"/>
          </a:xfrm>
        </p:grpSpPr>
        <p:sp>
          <p:nvSpPr>
            <p:cNvPr id="413" name="Google Shape;413;p22"/>
            <p:cNvSpPr/>
            <p:nvPr/>
          </p:nvSpPr>
          <p:spPr>
            <a:xfrm>
              <a:off x="3761675" y="1627900"/>
              <a:ext cx="1260600" cy="476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2"/>
            <p:cNvSpPr txBox="1"/>
            <p:nvPr/>
          </p:nvSpPr>
          <p:spPr>
            <a:xfrm>
              <a:off x="3773649" y="2104300"/>
              <a:ext cx="1205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600">
                  <a:solidFill>
                    <a:srgbClr val="1A1A1A"/>
                  </a:solidFill>
                </a:rPr>
                <a:t>Packet</a:t>
              </a:r>
              <a:endParaRPr sz="1500">
                <a:solidFill>
                  <a:srgbClr val="1A1A1A"/>
                </a:solidFill>
              </a:endParaRPr>
            </a:p>
          </p:txBody>
        </p:sp>
      </p:grpSp>
      <p:graphicFrame>
        <p:nvGraphicFramePr>
          <p:cNvPr id="415" name="Google Shape;415;p22"/>
          <p:cNvGraphicFramePr/>
          <p:nvPr/>
        </p:nvGraphicFramePr>
        <p:xfrm>
          <a:off x="4778050" y="13300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{9FDBF827-0DFA-48B2-BAA3-F0B92D1ABE6A}</a:tableStyleId>
              </a:tblPr>
              <a:tblGrid>
                <a:gridCol w="1027875"/>
                <a:gridCol w="6642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Flow, eACK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Time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F1, 200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F1, 300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F1, 400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16" name="Google Shape;4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620" y="1822008"/>
            <a:ext cx="218200" cy="2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620" y="2218594"/>
            <a:ext cx="218200" cy="21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22"/>
          <p:cNvGrpSpPr/>
          <p:nvPr/>
        </p:nvGrpSpPr>
        <p:grpSpPr>
          <a:xfrm>
            <a:off x="6515113" y="1704100"/>
            <a:ext cx="1622700" cy="907500"/>
            <a:chOff x="7278845" y="1627900"/>
            <a:chExt cx="1622700" cy="907500"/>
          </a:xfrm>
        </p:grpSpPr>
        <p:sp>
          <p:nvSpPr>
            <p:cNvPr id="419" name="Google Shape;419;p22"/>
            <p:cNvSpPr/>
            <p:nvPr/>
          </p:nvSpPr>
          <p:spPr>
            <a:xfrm>
              <a:off x="7292849" y="1627900"/>
              <a:ext cx="1574100" cy="476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2"/>
            <p:cNvSpPr txBox="1"/>
            <p:nvPr/>
          </p:nvSpPr>
          <p:spPr>
            <a:xfrm>
              <a:off x="7278845" y="2104300"/>
              <a:ext cx="1622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600">
                  <a:solidFill>
                    <a:srgbClr val="1A1A1A"/>
                  </a:solidFill>
                </a:rPr>
                <a:t>RTT Sample</a:t>
              </a:r>
              <a:endParaRPr sz="1500">
                <a:solidFill>
                  <a:srgbClr val="1A1A1A"/>
                </a:solidFill>
              </a:endParaRPr>
            </a:p>
          </p:txBody>
        </p:sp>
      </p:grpSp>
      <p:sp>
        <p:nvSpPr>
          <p:cNvPr id="421" name="Google Shape;421;p22"/>
          <p:cNvSpPr txBox="1"/>
          <p:nvPr/>
        </p:nvSpPr>
        <p:spPr>
          <a:xfrm>
            <a:off x="2088273" y="4134714"/>
            <a:ext cx="414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Lazy Recirculation with Second Chance</a:t>
            </a:r>
            <a:endParaRPr sz="1600">
              <a:solidFill>
                <a:srgbClr val="0000FF"/>
              </a:solidFill>
            </a:endParaRPr>
          </a:p>
        </p:txBody>
      </p:sp>
      <p:grpSp>
        <p:nvGrpSpPr>
          <p:cNvPr id="422" name="Google Shape;422;p22"/>
          <p:cNvGrpSpPr/>
          <p:nvPr/>
        </p:nvGrpSpPr>
        <p:grpSpPr>
          <a:xfrm>
            <a:off x="1902425" y="3333864"/>
            <a:ext cx="4495832" cy="883125"/>
            <a:chOff x="1978625" y="3333864"/>
            <a:chExt cx="4495832" cy="883125"/>
          </a:xfrm>
        </p:grpSpPr>
        <p:sp>
          <p:nvSpPr>
            <p:cNvPr id="423" name="Google Shape;423;p22"/>
            <p:cNvSpPr/>
            <p:nvPr/>
          </p:nvSpPr>
          <p:spPr>
            <a:xfrm rot="-5400000">
              <a:off x="1775825" y="3536664"/>
              <a:ext cx="777900" cy="372300"/>
            </a:xfrm>
            <a:prstGeom prst="rightArrow">
              <a:avLst>
                <a:gd fmla="val 50000" name="adj1"/>
                <a:gd fmla="val 58850" name="adj2"/>
              </a:avLst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4" name="Google Shape;424;p22"/>
            <p:cNvGrpSpPr/>
            <p:nvPr/>
          </p:nvGrpSpPr>
          <p:grpSpPr>
            <a:xfrm>
              <a:off x="2110925" y="3342414"/>
              <a:ext cx="4363532" cy="874575"/>
              <a:chOff x="2110925" y="3342414"/>
              <a:chExt cx="4363532" cy="874575"/>
            </a:xfrm>
          </p:grpSpPr>
          <p:sp>
            <p:nvSpPr>
              <p:cNvPr id="425" name="Google Shape;425;p22"/>
              <p:cNvSpPr/>
              <p:nvPr/>
            </p:nvSpPr>
            <p:spPr>
              <a:xfrm>
                <a:off x="6256357" y="3342414"/>
                <a:ext cx="218100" cy="623400"/>
              </a:xfrm>
              <a:prstGeom prst="rect">
                <a:avLst/>
              </a:prstGeom>
              <a:solidFill>
                <a:srgbClr val="EA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2"/>
              <p:cNvSpPr/>
              <p:nvPr/>
            </p:nvSpPr>
            <p:spPr>
              <a:xfrm rot="10800000">
                <a:off x="2110925" y="3844689"/>
                <a:ext cx="4362600" cy="372300"/>
              </a:xfrm>
              <a:prstGeom prst="rightArrow">
                <a:avLst>
                  <a:gd fmla="val 50000" name="adj1"/>
                  <a:gd fmla="val 0" name="adj2"/>
                </a:avLst>
              </a:prstGeom>
              <a:solidFill>
                <a:srgbClr val="EA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2"/>
              <p:cNvSpPr txBox="1"/>
              <p:nvPr/>
            </p:nvSpPr>
            <p:spPr>
              <a:xfrm>
                <a:off x="2810750" y="3500868"/>
                <a:ext cx="28317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i="1" lang="en" sz="1600">
                    <a:solidFill>
                      <a:srgbClr val="1A1A1A"/>
                    </a:solidFill>
                  </a:rPr>
                  <a:t>Is evicted packet still valid?</a:t>
                </a:r>
                <a:endParaRPr i="1" sz="1600">
                  <a:solidFill>
                    <a:srgbClr val="1A1A1A"/>
                  </a:solidFill>
                </a:endParaRPr>
              </a:p>
            </p:txBody>
          </p:sp>
        </p:grpSp>
      </p:grpSp>
      <p:sp>
        <p:nvSpPr>
          <p:cNvPr id="428" name="Google Shape;428;p22"/>
          <p:cNvSpPr/>
          <p:nvPr/>
        </p:nvSpPr>
        <p:spPr>
          <a:xfrm>
            <a:off x="6677975" y="654625"/>
            <a:ext cx="2381100" cy="62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b="1" lang="en" sz="1600">
                <a:solidFill>
                  <a:schemeClr val="lt1"/>
                </a:solidFill>
              </a:rPr>
              <a:t>Cumulative ACKs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b="1" lang="en" sz="1600">
                <a:solidFill>
                  <a:schemeClr val="lt1"/>
                </a:solidFill>
              </a:rPr>
              <a:t>Large RTTs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429" name="Google Shape;429;p22"/>
          <p:cNvSpPr/>
          <p:nvPr/>
        </p:nvSpPr>
        <p:spPr>
          <a:xfrm>
            <a:off x="4790207" y="2138800"/>
            <a:ext cx="1671300" cy="393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0" name="Google Shape;4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620" y="2618644"/>
            <a:ext cx="218200" cy="2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2"/>
          <p:cNvSpPr/>
          <p:nvPr/>
        </p:nvSpPr>
        <p:spPr>
          <a:xfrm>
            <a:off x="6859625" y="2899075"/>
            <a:ext cx="2083500" cy="1281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472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DART</a:t>
            </a:r>
            <a:r>
              <a:rPr lang="en" sz="1800">
                <a:solidFill>
                  <a:srgbClr val="4472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b="1" lang="en" sz="1800">
                <a:solidFill>
                  <a:srgbClr val="4472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" sz="1800">
                <a:solidFill>
                  <a:srgbClr val="4472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ata-plane </a:t>
            </a:r>
            <a:r>
              <a:rPr b="1" lang="en" sz="1800">
                <a:solidFill>
                  <a:srgbClr val="4472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en" sz="1800">
                <a:solidFill>
                  <a:srgbClr val="4472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ctionable </a:t>
            </a:r>
            <a:r>
              <a:rPr b="1" lang="en" sz="1800">
                <a:solidFill>
                  <a:srgbClr val="4472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</a:t>
            </a:r>
            <a:r>
              <a:rPr lang="en" sz="1800">
                <a:solidFill>
                  <a:srgbClr val="4472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ound-trip </a:t>
            </a:r>
            <a:r>
              <a:rPr b="1" lang="en" sz="1800">
                <a:solidFill>
                  <a:srgbClr val="4472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</a:t>
            </a:r>
            <a:r>
              <a:rPr lang="en" sz="1800">
                <a:solidFill>
                  <a:srgbClr val="4472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imes</a:t>
            </a:r>
            <a:endParaRPr sz="1800">
              <a:solidFill>
                <a:srgbClr val="4472C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2" name="Google Shape;432;p22"/>
          <p:cNvSpPr txBox="1"/>
          <p:nvPr/>
        </p:nvSpPr>
        <p:spPr>
          <a:xfrm>
            <a:off x="69275" y="2638525"/>
            <a:ext cx="1558800" cy="184710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1A1A1A"/>
                </a:solidFill>
              </a:rPr>
              <a:t>Protect against SYN flooding:</a:t>
            </a:r>
            <a:br>
              <a:rPr b="1" lang="en" sz="1600">
                <a:solidFill>
                  <a:srgbClr val="1A1A1A"/>
                </a:solidFill>
              </a:rPr>
            </a:br>
            <a:r>
              <a:rPr lang="en" sz="1600">
                <a:solidFill>
                  <a:srgbClr val="1A1A1A"/>
                </a:solidFill>
              </a:rPr>
              <a:t>Do not store handshake packets</a:t>
            </a:r>
            <a:endParaRPr sz="1600">
              <a:solidFill>
                <a:srgbClr val="1A1A1A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3"/>
          <p:cNvPicPr preferRelativeResize="0"/>
          <p:nvPr/>
        </p:nvPicPr>
        <p:blipFill rotWithShape="1">
          <a:blip r:embed="rId3">
            <a:alphaModFix/>
          </a:blip>
          <a:srcRect b="11103" l="50230" r="4046" t="9361"/>
          <a:stretch/>
        </p:blipFill>
        <p:spPr>
          <a:xfrm>
            <a:off x="7263771" y="1609575"/>
            <a:ext cx="1016355" cy="99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3"/>
          <p:cNvSpPr txBox="1"/>
          <p:nvPr>
            <p:ph type="title"/>
          </p:nvPr>
        </p:nvSpPr>
        <p:spPr>
          <a:xfrm>
            <a:off x="266704" y="29400"/>
            <a:ext cx="3534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Implementation</a:t>
            </a:r>
            <a:endParaRPr b="0" sz="2800">
              <a:solidFill>
                <a:srgbClr val="4472C4"/>
              </a:solidFill>
            </a:endParaRPr>
          </a:p>
        </p:txBody>
      </p:sp>
      <p:sp>
        <p:nvSpPr>
          <p:cNvPr id="439" name="Google Shape;439;p23"/>
          <p:cNvSpPr txBox="1"/>
          <p:nvPr>
            <p:ph idx="12" type="sldNum"/>
          </p:nvPr>
        </p:nvSpPr>
        <p:spPr>
          <a:xfrm>
            <a:off x="8497999" y="45017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0" name="Google Shape;440;p23"/>
          <p:cNvPicPr preferRelativeResize="0"/>
          <p:nvPr/>
        </p:nvPicPr>
        <p:blipFill rotWithShape="1">
          <a:blip r:embed="rId4">
            <a:alphaModFix/>
          </a:blip>
          <a:srcRect b="17602" l="36430" r="37618" t="43829"/>
          <a:stretch/>
        </p:blipFill>
        <p:spPr>
          <a:xfrm>
            <a:off x="912675" y="1219200"/>
            <a:ext cx="135947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3"/>
          <p:cNvPicPr preferRelativeResize="0"/>
          <p:nvPr/>
        </p:nvPicPr>
        <p:blipFill rotWithShape="1">
          <a:blip r:embed="rId4">
            <a:alphaModFix/>
          </a:blip>
          <a:srcRect b="69592" l="27242" r="28460" t="19023"/>
          <a:stretch/>
        </p:blipFill>
        <p:spPr>
          <a:xfrm>
            <a:off x="505675" y="773650"/>
            <a:ext cx="232062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3"/>
          <p:cNvSpPr txBox="1"/>
          <p:nvPr/>
        </p:nvSpPr>
        <p:spPr>
          <a:xfrm>
            <a:off x="195932" y="2604650"/>
            <a:ext cx="2694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A1A1A"/>
                </a:solidFill>
              </a:rPr>
              <a:t>Implemented in the</a:t>
            </a:r>
            <a:br>
              <a:rPr lang="en" sz="1600">
                <a:solidFill>
                  <a:srgbClr val="1A1A1A"/>
                </a:solidFill>
              </a:rPr>
            </a:br>
            <a:r>
              <a:rPr lang="en" sz="1600">
                <a:solidFill>
                  <a:srgbClr val="1A1A1A"/>
                </a:solidFill>
              </a:rPr>
              <a:t>Intel Tofino switch</a:t>
            </a:r>
            <a:endParaRPr sz="1600">
              <a:solidFill>
                <a:srgbClr val="1A1A1A"/>
              </a:solidFill>
            </a:endParaRPr>
          </a:p>
        </p:txBody>
      </p:sp>
      <p:pic>
        <p:nvPicPr>
          <p:cNvPr id="443" name="Google Shape;4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1816" y="652800"/>
            <a:ext cx="1951850" cy="19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/>
          <p:nvPr/>
        </p:nvSpPr>
        <p:spPr>
          <a:xfrm>
            <a:off x="3387673" y="2698168"/>
            <a:ext cx="269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A1A1A"/>
                </a:solidFill>
              </a:rPr>
              <a:t>~1800 lines of P4 code</a:t>
            </a:r>
            <a:endParaRPr sz="1600">
              <a:solidFill>
                <a:srgbClr val="1A1A1A"/>
              </a:solidFill>
            </a:endParaRPr>
          </a:p>
        </p:txBody>
      </p:sp>
      <p:pic>
        <p:nvPicPr>
          <p:cNvPr id="445" name="Google Shape;44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2704" y="773657"/>
            <a:ext cx="938524" cy="9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1800" y="773650"/>
            <a:ext cx="938524" cy="93360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3"/>
          <p:cNvSpPr txBox="1"/>
          <p:nvPr/>
        </p:nvSpPr>
        <p:spPr>
          <a:xfrm>
            <a:off x="6393875" y="2689509"/>
            <a:ext cx="259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A1A1A"/>
                </a:solidFill>
              </a:rPr>
              <a:t>Open-sourced</a:t>
            </a:r>
            <a:endParaRPr sz="1600">
              <a:solidFill>
                <a:srgbClr val="1A1A1A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4"/>
          <p:cNvGrpSpPr/>
          <p:nvPr/>
        </p:nvGrpSpPr>
        <p:grpSpPr>
          <a:xfrm>
            <a:off x="1454727" y="3513836"/>
            <a:ext cx="3671710" cy="473100"/>
            <a:chOff x="1454727" y="3513836"/>
            <a:chExt cx="3671710" cy="473100"/>
          </a:xfrm>
        </p:grpSpPr>
        <p:pic>
          <p:nvPicPr>
            <p:cNvPr id="453" name="Google Shape;453;p24"/>
            <p:cNvPicPr preferRelativeResize="0"/>
            <p:nvPr/>
          </p:nvPicPr>
          <p:blipFill rotWithShape="1">
            <a:blip r:embed="rId3">
              <a:alphaModFix/>
            </a:blip>
            <a:srcRect b="0" l="32952" r="33239" t="0"/>
            <a:stretch/>
          </p:blipFill>
          <p:spPr>
            <a:xfrm>
              <a:off x="4204850" y="3513836"/>
              <a:ext cx="921587" cy="47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24"/>
            <p:cNvSpPr/>
            <p:nvPr/>
          </p:nvSpPr>
          <p:spPr>
            <a:xfrm>
              <a:off x="1454727" y="3715041"/>
              <a:ext cx="242400" cy="10380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55" name="Google Shape;4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850" y="720425"/>
            <a:ext cx="3849375" cy="23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4"/>
          <p:cNvSpPr txBox="1"/>
          <p:nvPr>
            <p:ph type="title"/>
          </p:nvPr>
        </p:nvSpPr>
        <p:spPr>
          <a:xfrm>
            <a:off x="266707" y="31120"/>
            <a:ext cx="810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Detecting Interception Attacks in Real Time</a:t>
            </a:r>
            <a:endParaRPr sz="2800">
              <a:solidFill>
                <a:srgbClr val="4472C4"/>
              </a:solidFill>
            </a:endParaRPr>
          </a:p>
        </p:txBody>
      </p:sp>
      <p:sp>
        <p:nvSpPr>
          <p:cNvPr id="457" name="Google Shape;457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24"/>
          <p:cNvSpPr txBox="1"/>
          <p:nvPr>
            <p:ph idx="1" type="body"/>
          </p:nvPr>
        </p:nvSpPr>
        <p:spPr>
          <a:xfrm>
            <a:off x="0" y="3049625"/>
            <a:ext cx="5126100" cy="9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Launch BGP interception attack using PEERING</a:t>
            </a:r>
            <a:endParaRPr sz="1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rgbClr val="1A1A1A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Princeton      Northeastern; adversary in </a:t>
            </a:r>
            <a:endParaRPr sz="1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4"/>
          <p:cNvSpPr txBox="1"/>
          <p:nvPr/>
        </p:nvSpPr>
        <p:spPr>
          <a:xfrm>
            <a:off x="6292025" y="3098200"/>
            <a:ext cx="2269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</a:rPr>
              <a:t>Detected within:</a:t>
            </a:r>
            <a:endParaRPr b="1"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b="1" lang="en" sz="1600">
                <a:solidFill>
                  <a:srgbClr val="FF0000"/>
                </a:solidFill>
              </a:rPr>
              <a:t>22 data </a:t>
            </a:r>
            <a:r>
              <a:rPr b="1" lang="en" sz="1600">
                <a:solidFill>
                  <a:srgbClr val="FF0000"/>
                </a:solidFill>
              </a:rPr>
              <a:t>packets</a:t>
            </a:r>
            <a:endParaRPr b="1" sz="1600">
              <a:solidFill>
                <a:srgbClr val="FF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●"/>
            </a:pPr>
            <a:r>
              <a:rPr b="1" lang="en" sz="1600">
                <a:solidFill>
                  <a:srgbClr val="FF0000"/>
                </a:solidFill>
              </a:rPr>
              <a:t>2 seconds!</a:t>
            </a:r>
            <a:endParaRPr b="1" sz="1600">
              <a:solidFill>
                <a:srgbClr val="FF0000"/>
              </a:solidFill>
            </a:endParaRPr>
          </a:p>
        </p:txBody>
      </p:sp>
      <p:pic>
        <p:nvPicPr>
          <p:cNvPr id="460" name="Google Shape;46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08650"/>
            <a:ext cx="4419601" cy="174716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4"/>
          <p:cNvSpPr/>
          <p:nvPr/>
        </p:nvSpPr>
        <p:spPr>
          <a:xfrm>
            <a:off x="4178875" y="3472298"/>
            <a:ext cx="242400" cy="33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"/>
          <p:cNvSpPr txBox="1"/>
          <p:nvPr>
            <p:ph type="title"/>
          </p:nvPr>
        </p:nvSpPr>
        <p:spPr>
          <a:xfrm>
            <a:off x="266707" y="64025"/>
            <a:ext cx="810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Simulation-Based Evaluation</a:t>
            </a:r>
            <a:endParaRPr sz="2800">
              <a:solidFill>
                <a:srgbClr val="4472C4"/>
              </a:solidFill>
            </a:endParaRPr>
          </a:p>
        </p:txBody>
      </p:sp>
      <p:sp>
        <p:nvSpPr>
          <p:cNvPr id="467" name="Google Shape;467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8" name="Google Shape;468;p25"/>
          <p:cNvGrpSpPr/>
          <p:nvPr/>
        </p:nvGrpSpPr>
        <p:grpSpPr>
          <a:xfrm>
            <a:off x="154125" y="857250"/>
            <a:ext cx="2407200" cy="1830550"/>
            <a:chOff x="154125" y="857250"/>
            <a:chExt cx="2407200" cy="1830550"/>
          </a:xfrm>
        </p:grpSpPr>
        <p:pic>
          <p:nvPicPr>
            <p:cNvPr id="469" name="Google Shape;469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2025" y="1061500"/>
              <a:ext cx="1212375" cy="121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9200" y="857250"/>
              <a:ext cx="675401" cy="67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Google Shape;471;p25"/>
            <p:cNvSpPr txBox="1"/>
            <p:nvPr/>
          </p:nvSpPr>
          <p:spPr>
            <a:xfrm>
              <a:off x="154125" y="2256700"/>
              <a:ext cx="2407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600">
                  <a:solidFill>
                    <a:srgbClr val="1A1A1A"/>
                  </a:solidFill>
                </a:rPr>
                <a:t>Campus Packet Trace</a:t>
              </a:r>
              <a:endParaRPr sz="1600">
                <a:solidFill>
                  <a:srgbClr val="1A1A1A"/>
                </a:solidFill>
              </a:endParaRPr>
            </a:p>
          </p:txBody>
        </p:sp>
      </p:grpSp>
      <p:grpSp>
        <p:nvGrpSpPr>
          <p:cNvPr id="472" name="Google Shape;472;p25"/>
          <p:cNvGrpSpPr/>
          <p:nvPr/>
        </p:nvGrpSpPr>
        <p:grpSpPr>
          <a:xfrm>
            <a:off x="2429902" y="906499"/>
            <a:ext cx="2985459" cy="1781301"/>
            <a:chOff x="2429902" y="906499"/>
            <a:chExt cx="2985459" cy="1781301"/>
          </a:xfrm>
        </p:grpSpPr>
        <p:sp>
          <p:nvSpPr>
            <p:cNvPr id="473" name="Google Shape;473;p25"/>
            <p:cNvSpPr/>
            <p:nvPr/>
          </p:nvSpPr>
          <p:spPr>
            <a:xfrm>
              <a:off x="2429902" y="1316175"/>
              <a:ext cx="840000" cy="476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4" name="Google Shape;474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47461" y="1239974"/>
              <a:ext cx="768675" cy="76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3799988" y="906499"/>
              <a:ext cx="733900" cy="73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20986" y="1297876"/>
              <a:ext cx="675400" cy="675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25"/>
            <p:cNvSpPr txBox="1"/>
            <p:nvPr/>
          </p:nvSpPr>
          <p:spPr>
            <a:xfrm>
              <a:off x="3008161" y="2256700"/>
              <a:ext cx="2407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600">
                  <a:solidFill>
                    <a:srgbClr val="1A1A1A"/>
                  </a:solidFill>
                </a:rPr>
                <a:t>DART in Python</a:t>
              </a:r>
              <a:endParaRPr sz="1600">
                <a:solidFill>
                  <a:srgbClr val="1A1A1A"/>
                </a:solidFill>
              </a:endParaRPr>
            </a:p>
          </p:txBody>
        </p:sp>
      </p:grpSp>
      <p:grpSp>
        <p:nvGrpSpPr>
          <p:cNvPr id="478" name="Google Shape;478;p25"/>
          <p:cNvGrpSpPr/>
          <p:nvPr/>
        </p:nvGrpSpPr>
        <p:grpSpPr>
          <a:xfrm>
            <a:off x="5216401" y="1061500"/>
            <a:ext cx="2796687" cy="1626300"/>
            <a:chOff x="5216401" y="1061500"/>
            <a:chExt cx="2796687" cy="1626300"/>
          </a:xfrm>
        </p:grpSpPr>
        <p:sp>
          <p:nvSpPr>
            <p:cNvPr id="479" name="Google Shape;479;p25"/>
            <p:cNvSpPr/>
            <p:nvPr/>
          </p:nvSpPr>
          <p:spPr>
            <a:xfrm>
              <a:off x="5216401" y="1316175"/>
              <a:ext cx="808500" cy="476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0" name="Google Shape;480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203364" y="1061500"/>
              <a:ext cx="1136425" cy="113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25"/>
            <p:cNvSpPr txBox="1"/>
            <p:nvPr/>
          </p:nvSpPr>
          <p:spPr>
            <a:xfrm>
              <a:off x="5605889" y="2256700"/>
              <a:ext cx="2407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600">
                  <a:solidFill>
                    <a:srgbClr val="1A1A1A"/>
                  </a:solidFill>
                </a:rPr>
                <a:t>RTT Samples</a:t>
              </a:r>
              <a:endParaRPr sz="1600">
                <a:solidFill>
                  <a:srgbClr val="1A1A1A"/>
                </a:solidFill>
              </a:endParaRPr>
            </a:p>
          </p:txBody>
        </p:sp>
      </p:grpSp>
      <p:grpSp>
        <p:nvGrpSpPr>
          <p:cNvPr id="482" name="Google Shape;482;p25"/>
          <p:cNvGrpSpPr/>
          <p:nvPr/>
        </p:nvGrpSpPr>
        <p:grpSpPr>
          <a:xfrm>
            <a:off x="7351548" y="1383864"/>
            <a:ext cx="1697316" cy="492600"/>
            <a:chOff x="7351548" y="1383864"/>
            <a:chExt cx="1697316" cy="492600"/>
          </a:xfrm>
        </p:grpSpPr>
        <p:sp>
          <p:nvSpPr>
            <p:cNvPr id="483" name="Google Shape;483;p25"/>
            <p:cNvSpPr txBox="1"/>
            <p:nvPr/>
          </p:nvSpPr>
          <p:spPr>
            <a:xfrm>
              <a:off x="7351548" y="1418500"/>
              <a:ext cx="498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600">
                  <a:solidFill>
                    <a:srgbClr val="1A1A1A"/>
                  </a:solidFill>
                </a:rPr>
                <a:t>vs.</a:t>
              </a:r>
              <a:endParaRPr sz="1600">
                <a:solidFill>
                  <a:srgbClr val="1A1A1A"/>
                </a:solidFill>
              </a:endParaRPr>
            </a:p>
          </p:txBody>
        </p:sp>
        <p:sp>
          <p:nvSpPr>
            <p:cNvPr id="484" name="Google Shape;484;p25"/>
            <p:cNvSpPr txBox="1"/>
            <p:nvPr/>
          </p:nvSpPr>
          <p:spPr>
            <a:xfrm>
              <a:off x="7675164" y="1383864"/>
              <a:ext cx="1373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i="1" lang="en" sz="2000">
                  <a:solidFill>
                    <a:srgbClr val="0000FF"/>
                  </a:solidFill>
                </a:rPr>
                <a:t>tcptrace</a:t>
              </a:r>
              <a:endParaRPr i="1" sz="2000">
                <a:solidFill>
                  <a:srgbClr val="0000FF"/>
                </a:solidFill>
              </a:endParaRPr>
            </a:p>
          </p:txBody>
        </p:sp>
      </p:grpSp>
      <p:sp>
        <p:nvSpPr>
          <p:cNvPr id="485" name="Google Shape;485;p25"/>
          <p:cNvSpPr txBox="1"/>
          <p:nvPr/>
        </p:nvSpPr>
        <p:spPr>
          <a:xfrm>
            <a:off x="266700" y="2798750"/>
            <a:ext cx="139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Takeaways:</a:t>
            </a:r>
            <a:endParaRPr sz="1600">
              <a:solidFill>
                <a:srgbClr val="1A1A1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86" name="Google Shape;486;p25"/>
          <p:cNvGraphicFramePr/>
          <p:nvPr/>
        </p:nvGraphicFramePr>
        <p:xfrm>
          <a:off x="1168975" y="333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{9FDBF827-0DFA-48B2-BAA3-F0B92D1ABE6A}</a:tableStyleId>
              </a:tblPr>
              <a:tblGrid>
                <a:gridCol w="2229900"/>
                <a:gridCol w="1410150"/>
                <a:gridCol w="1922325"/>
                <a:gridCol w="14211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Packet Tracker Memory 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No. of Stages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Fraction of Samples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Recirculations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~24% of Tofino SRAM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~99%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~24% of Tofino SRAM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~100%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6"/>
          <p:cNvSpPr txBox="1"/>
          <p:nvPr>
            <p:ph type="title"/>
          </p:nvPr>
        </p:nvSpPr>
        <p:spPr>
          <a:xfrm>
            <a:off x="266707" y="64025"/>
            <a:ext cx="810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Possibilities!</a:t>
            </a:r>
            <a:endParaRPr sz="2800">
              <a:solidFill>
                <a:srgbClr val="4472C4"/>
              </a:solidFill>
            </a:endParaRPr>
          </a:p>
        </p:txBody>
      </p:sp>
      <p:sp>
        <p:nvSpPr>
          <p:cNvPr id="492" name="Google Shape;492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26"/>
          <p:cNvSpPr txBox="1"/>
          <p:nvPr/>
        </p:nvSpPr>
        <p:spPr>
          <a:xfrm>
            <a:off x="3609765" y="1182931"/>
            <a:ext cx="20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r>
            <a:endParaRPr b="1" sz="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382725" y="961300"/>
            <a:ext cx="2795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A1A1A"/>
                </a:solidFill>
              </a:rPr>
              <a:t>In-network use-cases</a:t>
            </a:r>
            <a:endParaRPr b="1" sz="1800">
              <a:solidFill>
                <a:srgbClr val="1A1A1A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Char char="●"/>
            </a:pPr>
            <a:r>
              <a:rPr lang="en" sz="1600">
                <a:solidFill>
                  <a:srgbClr val="1A1A1A"/>
                </a:solidFill>
              </a:rPr>
              <a:t>Continuous monitoring</a:t>
            </a:r>
            <a:endParaRPr sz="1600">
              <a:solidFill>
                <a:srgbClr val="1A1A1A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Char char="●"/>
            </a:pPr>
            <a:r>
              <a:rPr lang="en" sz="1600">
                <a:solidFill>
                  <a:srgbClr val="1A1A1A"/>
                </a:solidFill>
              </a:rPr>
              <a:t>Traffic engineering</a:t>
            </a:r>
            <a:endParaRPr sz="1600">
              <a:solidFill>
                <a:srgbClr val="1A1A1A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Char char="●"/>
            </a:pPr>
            <a:r>
              <a:rPr lang="en" sz="1600">
                <a:solidFill>
                  <a:srgbClr val="1A1A1A"/>
                </a:solidFill>
              </a:rPr>
              <a:t>Server selection</a:t>
            </a:r>
            <a:endParaRPr sz="1600">
              <a:solidFill>
                <a:srgbClr val="1A1A1A"/>
              </a:solidFill>
            </a:endParaRPr>
          </a:p>
        </p:txBody>
      </p:sp>
      <p:sp>
        <p:nvSpPr>
          <p:cNvPr id="495" name="Google Shape;495;p26"/>
          <p:cNvSpPr txBox="1"/>
          <p:nvPr/>
        </p:nvSpPr>
        <p:spPr>
          <a:xfrm>
            <a:off x="3354525" y="961300"/>
            <a:ext cx="2795400" cy="1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A1A1A"/>
                </a:solidFill>
              </a:rPr>
              <a:t>Generalizable design</a:t>
            </a:r>
            <a:endParaRPr b="1" sz="1800">
              <a:solidFill>
                <a:srgbClr val="1A1A1A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Char char="●"/>
            </a:pPr>
            <a:r>
              <a:rPr lang="en" sz="1600">
                <a:solidFill>
                  <a:srgbClr val="1A1A1A"/>
                </a:solidFill>
              </a:rPr>
              <a:t>Scalable “join” in the prog. data-plane</a:t>
            </a:r>
            <a:endParaRPr sz="1600">
              <a:solidFill>
                <a:srgbClr val="1A1A1A"/>
              </a:solidFill>
            </a:endParaRPr>
          </a:p>
        </p:txBody>
      </p:sp>
      <p:sp>
        <p:nvSpPr>
          <p:cNvPr id="496" name="Google Shape;496;p26"/>
          <p:cNvSpPr txBox="1"/>
          <p:nvPr/>
        </p:nvSpPr>
        <p:spPr>
          <a:xfrm>
            <a:off x="6250125" y="952641"/>
            <a:ext cx="2694600" cy="17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A1A1A"/>
                </a:solidFill>
              </a:rPr>
              <a:t>Diagnostic Tool</a:t>
            </a:r>
            <a:endParaRPr b="1" sz="1800">
              <a:solidFill>
                <a:srgbClr val="1A1A1A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A1A1A"/>
              </a:buClr>
              <a:buSzPts val="1600"/>
              <a:buChar char="●"/>
            </a:pPr>
            <a:r>
              <a:rPr lang="en" sz="1600">
                <a:solidFill>
                  <a:srgbClr val="1A1A1A"/>
                </a:solidFill>
              </a:rPr>
              <a:t>Ability to measure RTT “legs”</a:t>
            </a:r>
            <a:endParaRPr sz="1600">
              <a:solidFill>
                <a:srgbClr val="1A1A1A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Char char="●"/>
            </a:pPr>
            <a:r>
              <a:rPr lang="en" sz="1600">
                <a:solidFill>
                  <a:srgbClr val="1A1A1A"/>
                </a:solidFill>
              </a:rPr>
              <a:t>Fingerpointing-as-a- Service</a:t>
            </a:r>
            <a:endParaRPr sz="1600">
              <a:solidFill>
                <a:srgbClr val="1A1A1A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7"/>
          <p:cNvSpPr txBox="1"/>
          <p:nvPr>
            <p:ph idx="1" type="body"/>
          </p:nvPr>
        </p:nvSpPr>
        <p:spPr>
          <a:xfrm>
            <a:off x="1853050" y="2443875"/>
            <a:ext cx="6174000" cy="15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000"/>
              <a:buChar char="●"/>
            </a:pPr>
            <a:r>
              <a:rPr lang="en" sz="2000">
                <a:solidFill>
                  <a:srgbClr val="1A1A1A"/>
                </a:solidFill>
              </a:rPr>
              <a:t>Code: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https://github.com/Princeton-Cabernet/dart</a:t>
            </a:r>
            <a:endParaRPr sz="2000">
              <a:solidFill>
                <a:srgbClr val="1A1A1A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000"/>
              <a:buChar char="●"/>
            </a:pPr>
            <a:r>
              <a:rPr lang="en" sz="2000">
                <a:solidFill>
                  <a:srgbClr val="1A1A1A"/>
                </a:solidFill>
              </a:rPr>
              <a:t>Visit: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https://p4campus.cs.princeton.edu/</a:t>
            </a:r>
            <a:endParaRPr sz="2000">
              <a:solidFill>
                <a:srgbClr val="1A1A1A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000"/>
              <a:buChar char="●"/>
            </a:pPr>
            <a:r>
              <a:rPr lang="en" sz="2000">
                <a:solidFill>
                  <a:srgbClr val="1A1A1A"/>
                </a:solidFill>
              </a:rPr>
              <a:t>Contact</a:t>
            </a:r>
            <a:r>
              <a:rPr lang="en" sz="2000">
                <a:solidFill>
                  <a:srgbClr val="1A1A1A"/>
                </a:solidFill>
              </a:rPr>
              <a:t>: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satadal.sengupta@cs.princeton.edu</a:t>
            </a:r>
            <a:endParaRPr sz="2000"/>
          </a:p>
        </p:txBody>
      </p:sp>
      <p:sp>
        <p:nvSpPr>
          <p:cNvPr id="502" name="Google Shape;502;p27"/>
          <p:cNvSpPr txBox="1"/>
          <p:nvPr>
            <p:ph type="title"/>
          </p:nvPr>
        </p:nvSpPr>
        <p:spPr>
          <a:xfrm>
            <a:off x="1946575" y="1357750"/>
            <a:ext cx="5341500" cy="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solidFill>
                  <a:srgbClr val="4472C4"/>
                </a:solidFill>
              </a:rPr>
              <a:t>Thank You!</a:t>
            </a:r>
            <a:endParaRPr sz="4000">
              <a:solidFill>
                <a:srgbClr val="4472C4"/>
              </a:solidFill>
            </a:endParaRPr>
          </a:p>
        </p:txBody>
      </p:sp>
      <p:pic>
        <p:nvPicPr>
          <p:cNvPr id="503" name="Google Shape;50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0705" y="1713214"/>
            <a:ext cx="178275" cy="17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329199" y="1432475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5425" y="3924198"/>
            <a:ext cx="1212375" cy="12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2960" y="4035498"/>
            <a:ext cx="434574" cy="10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7"/>
          <p:cNvSpPr txBox="1"/>
          <p:nvPr/>
        </p:nvSpPr>
        <p:spPr>
          <a:xfrm>
            <a:off x="7475" y="4642377"/>
            <a:ext cx="951000" cy="400200"/>
          </a:xfrm>
          <a:prstGeom prst="rect">
            <a:avLst/>
          </a:prstGeom>
          <a:solidFill>
            <a:srgbClr val="FFFFFF">
              <a:alpha val="756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Cabernet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1759" y="98661"/>
            <a:ext cx="6402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Continuous RTT Monitoring is Useful</a:t>
            </a:r>
            <a:endParaRPr sz="2800">
              <a:solidFill>
                <a:srgbClr val="4472C4"/>
              </a:solidFill>
            </a:endParaRPr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 amt="47000"/>
          </a:blip>
          <a:srcRect b="46335" l="9085" r="44888" t="31265"/>
          <a:stretch/>
        </p:blipFill>
        <p:spPr>
          <a:xfrm>
            <a:off x="0" y="839825"/>
            <a:ext cx="9144003" cy="35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4"/>
          <p:cNvGrpSpPr/>
          <p:nvPr/>
        </p:nvGrpSpPr>
        <p:grpSpPr>
          <a:xfrm>
            <a:off x="1408449" y="2456725"/>
            <a:ext cx="2341026" cy="739895"/>
            <a:chOff x="1408449" y="2456725"/>
            <a:chExt cx="2341026" cy="739895"/>
          </a:xfrm>
        </p:grpSpPr>
        <p:pic>
          <p:nvPicPr>
            <p:cNvPr id="73" name="Google Shape;7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8449" y="2456725"/>
              <a:ext cx="694227" cy="69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88600" y="2530475"/>
              <a:ext cx="560876" cy="5608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5" name="Google Shape;75;p14"/>
            <p:cNvCxnSpPr/>
            <p:nvPr/>
          </p:nvCxnSpPr>
          <p:spPr>
            <a:xfrm flipH="1">
              <a:off x="2033175" y="2899090"/>
              <a:ext cx="1272900" cy="10500"/>
            </a:xfrm>
            <a:prstGeom prst="straightConnector1">
              <a:avLst/>
            </a:prstGeom>
            <a:noFill/>
            <a:ln cap="flat" cmpd="sng" w="38100">
              <a:solidFill>
                <a:srgbClr val="FF9900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76" name="Google Shape;76;p14"/>
            <p:cNvSpPr txBox="1"/>
            <p:nvPr/>
          </p:nvSpPr>
          <p:spPr>
            <a:xfrm>
              <a:off x="2430546" y="2900820"/>
              <a:ext cx="801300" cy="29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/>
                <a:t>Request</a:t>
              </a:r>
              <a:endParaRPr b="1" sz="1200"/>
            </a:p>
          </p:txBody>
        </p:sp>
      </p:grpSp>
      <p:grpSp>
        <p:nvGrpSpPr>
          <p:cNvPr id="77" name="Google Shape;77;p14"/>
          <p:cNvGrpSpPr/>
          <p:nvPr/>
        </p:nvGrpSpPr>
        <p:grpSpPr>
          <a:xfrm>
            <a:off x="1982934" y="2399907"/>
            <a:ext cx="1281600" cy="329540"/>
            <a:chOff x="1948298" y="2399907"/>
            <a:chExt cx="1281600" cy="329540"/>
          </a:xfrm>
        </p:grpSpPr>
        <p:cxnSp>
          <p:nvCxnSpPr>
            <p:cNvPr id="78" name="Google Shape;78;p14"/>
            <p:cNvCxnSpPr/>
            <p:nvPr/>
          </p:nvCxnSpPr>
          <p:spPr>
            <a:xfrm>
              <a:off x="1948298" y="2718947"/>
              <a:ext cx="1281600" cy="10500"/>
            </a:xfrm>
            <a:prstGeom prst="straightConnector1">
              <a:avLst/>
            </a:prstGeom>
            <a:noFill/>
            <a:ln cap="flat" cmpd="sng" w="38100">
              <a:solidFill>
                <a:srgbClr val="6AA84F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79" name="Google Shape;79;p14"/>
            <p:cNvSpPr txBox="1"/>
            <p:nvPr/>
          </p:nvSpPr>
          <p:spPr>
            <a:xfrm>
              <a:off x="2427553" y="2399907"/>
              <a:ext cx="638100" cy="29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/>
                <a:t>Data</a:t>
              </a:r>
              <a:endParaRPr b="1" sz="1200"/>
            </a:p>
          </p:txBody>
        </p:sp>
      </p:grpSp>
      <p:pic>
        <p:nvPicPr>
          <p:cNvPr id="80" name="Google Shape;80;p14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>
            <a:off x="7393139" y="1496075"/>
            <a:ext cx="886475" cy="1097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4"/>
          <p:cNvGrpSpPr/>
          <p:nvPr/>
        </p:nvGrpSpPr>
        <p:grpSpPr>
          <a:xfrm>
            <a:off x="3716452" y="2226448"/>
            <a:ext cx="3635120" cy="788480"/>
            <a:chOff x="3716452" y="2226448"/>
            <a:chExt cx="3635120" cy="788480"/>
          </a:xfrm>
        </p:grpSpPr>
        <p:pic>
          <p:nvPicPr>
            <p:cNvPr id="82" name="Google Shape;82;p14"/>
            <p:cNvPicPr preferRelativeResize="0"/>
            <p:nvPr/>
          </p:nvPicPr>
          <p:blipFill rotWithShape="1">
            <a:blip r:embed="rId7">
              <a:alphaModFix/>
            </a:blip>
            <a:srcRect b="6115" l="24992" r="2585" t="2875"/>
            <a:stretch/>
          </p:blipFill>
          <p:spPr>
            <a:xfrm rot="-10585675">
              <a:off x="6595733" y="2249000"/>
              <a:ext cx="740254" cy="52324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" name="Google Shape;83;p14"/>
            <p:cNvCxnSpPr/>
            <p:nvPr/>
          </p:nvCxnSpPr>
          <p:spPr>
            <a:xfrm flipH="1">
              <a:off x="3716452" y="2435608"/>
              <a:ext cx="3032400" cy="422700"/>
            </a:xfrm>
            <a:prstGeom prst="straightConnector1">
              <a:avLst/>
            </a:prstGeom>
            <a:noFill/>
            <a:ln cap="flat" cmpd="sng" w="38100">
              <a:solidFill>
                <a:srgbClr val="F1C232"/>
              </a:solidFill>
              <a:prstDash val="dot"/>
              <a:round/>
              <a:headEnd len="med" w="med" type="none"/>
              <a:tailEnd len="med" w="med" type="triangle"/>
            </a:ln>
          </p:spPr>
        </p:cxnSp>
        <p:sp>
          <p:nvSpPr>
            <p:cNvPr id="84" name="Google Shape;84;p14"/>
            <p:cNvSpPr txBox="1"/>
            <p:nvPr/>
          </p:nvSpPr>
          <p:spPr>
            <a:xfrm rot="-483612">
              <a:off x="4497277" y="2586573"/>
              <a:ext cx="1912796" cy="295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I own client’s prefix</a:t>
              </a:r>
              <a:endParaRPr b="1"/>
            </a:p>
          </p:txBody>
        </p:sp>
      </p:grpSp>
      <p:grpSp>
        <p:nvGrpSpPr>
          <p:cNvPr id="85" name="Google Shape;85;p14"/>
          <p:cNvGrpSpPr/>
          <p:nvPr/>
        </p:nvGrpSpPr>
        <p:grpSpPr>
          <a:xfrm>
            <a:off x="2061092" y="1310935"/>
            <a:ext cx="5307783" cy="1286497"/>
            <a:chOff x="2060875" y="1764330"/>
            <a:chExt cx="4968904" cy="850801"/>
          </a:xfrm>
        </p:grpSpPr>
        <p:cxnSp>
          <p:nvCxnSpPr>
            <p:cNvPr id="86" name="Google Shape;86;p14"/>
            <p:cNvCxnSpPr/>
            <p:nvPr/>
          </p:nvCxnSpPr>
          <p:spPr>
            <a:xfrm flipH="1">
              <a:off x="3609179" y="2248831"/>
              <a:ext cx="3420600" cy="366300"/>
            </a:xfrm>
            <a:prstGeom prst="straightConnector1">
              <a:avLst/>
            </a:prstGeom>
            <a:noFill/>
            <a:ln cap="flat" cmpd="sng" w="38100">
              <a:solidFill>
                <a:srgbClr val="6AA84F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grpSp>
          <p:nvGrpSpPr>
            <p:cNvPr id="87" name="Google Shape;87;p14"/>
            <p:cNvGrpSpPr/>
            <p:nvPr/>
          </p:nvGrpSpPr>
          <p:grpSpPr>
            <a:xfrm>
              <a:off x="2060875" y="1764330"/>
              <a:ext cx="4952922" cy="789542"/>
              <a:chOff x="2060875" y="1764330"/>
              <a:chExt cx="4952922" cy="789542"/>
            </a:xfrm>
          </p:grpSpPr>
          <p:sp>
            <p:nvSpPr>
              <p:cNvPr id="88" name="Google Shape;88;p14"/>
              <p:cNvSpPr/>
              <p:nvPr/>
            </p:nvSpPr>
            <p:spPr>
              <a:xfrm>
                <a:off x="2060875" y="1785400"/>
                <a:ext cx="4952922" cy="768471"/>
              </a:xfrm>
              <a:custGeom>
                <a:rect b="b" l="l" r="r" t="t"/>
                <a:pathLst>
                  <a:path extrusionOk="0" h="39812" w="189115">
                    <a:moveTo>
                      <a:pt x="189115" y="15913"/>
                    </a:moveTo>
                    <a:cubicBezTo>
                      <a:pt x="172663" y="13373"/>
                      <a:pt x="121920" y="-3310"/>
                      <a:pt x="90401" y="673"/>
                    </a:cubicBezTo>
                    <a:cubicBezTo>
                      <a:pt x="58882" y="4656"/>
                      <a:pt x="15067" y="33289"/>
                      <a:pt x="0" y="39812"/>
                    </a:cubicBezTo>
                  </a:path>
                </a:pathLst>
              </a:custGeom>
              <a:noFill/>
              <a:ln cap="flat" cmpd="sng" w="38100">
                <a:solidFill>
                  <a:srgbClr val="6AA84F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sp>
          <p:sp>
            <p:nvSpPr>
              <p:cNvPr id="89" name="Google Shape;89;p14"/>
              <p:cNvSpPr txBox="1"/>
              <p:nvPr/>
            </p:nvSpPr>
            <p:spPr>
              <a:xfrm>
                <a:off x="4375849" y="1764330"/>
                <a:ext cx="638100" cy="2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/>
                  <a:t>Data</a:t>
                </a:r>
                <a:endParaRPr b="1" sz="1200"/>
              </a:p>
            </p:txBody>
          </p:sp>
        </p:grpSp>
      </p:grpSp>
      <p:sp>
        <p:nvSpPr>
          <p:cNvPr id="90" name="Google Shape;90;p14"/>
          <p:cNvSpPr txBox="1"/>
          <p:nvPr/>
        </p:nvSpPr>
        <p:spPr>
          <a:xfrm>
            <a:off x="829550" y="4171550"/>
            <a:ext cx="3437700" cy="393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A1A1A"/>
                </a:solidFill>
              </a:rPr>
              <a:t>[Arnbak et al., Tech Law Review 2015]</a:t>
            </a:r>
            <a:endParaRPr b="1">
              <a:solidFill>
                <a:srgbClr val="1A1A1A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5037850" y="4171550"/>
            <a:ext cx="3177900" cy="393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A1A1A"/>
                </a:solidFill>
              </a:rPr>
              <a:t>[Birge-Lee et al., ACM CCS 2019]</a:t>
            </a:r>
            <a:endParaRPr b="1">
              <a:solidFill>
                <a:srgbClr val="1A1A1A"/>
              </a:solidFill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3467045" y="853725"/>
            <a:ext cx="2793600" cy="447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1A1A"/>
                </a:solidFill>
              </a:rPr>
              <a:t>+ 15,000 km (50 ms)</a:t>
            </a:r>
            <a:endParaRPr b="1" sz="1600">
              <a:solidFill>
                <a:srgbClr val="1A1A1A"/>
              </a:solidFill>
            </a:endParaRPr>
          </a:p>
        </p:txBody>
      </p:sp>
      <p:grpSp>
        <p:nvGrpSpPr>
          <p:cNvPr id="93" name="Google Shape;93;p14"/>
          <p:cNvGrpSpPr/>
          <p:nvPr/>
        </p:nvGrpSpPr>
        <p:grpSpPr>
          <a:xfrm>
            <a:off x="7133802" y="2738000"/>
            <a:ext cx="1912898" cy="623400"/>
            <a:chOff x="7133802" y="2738000"/>
            <a:chExt cx="1912898" cy="623400"/>
          </a:xfrm>
        </p:grpSpPr>
        <p:pic>
          <p:nvPicPr>
            <p:cNvPr id="94" name="Google Shape;94;p14"/>
            <p:cNvPicPr preferRelativeResize="0"/>
            <p:nvPr/>
          </p:nvPicPr>
          <p:blipFill rotWithShape="1">
            <a:blip r:embed="rId8">
              <a:alphaModFix/>
            </a:blip>
            <a:srcRect b="7118" l="6197" r="10281" t="6696"/>
            <a:stretch/>
          </p:blipFill>
          <p:spPr>
            <a:xfrm>
              <a:off x="7133802" y="2738000"/>
              <a:ext cx="882849" cy="623400"/>
            </a:xfrm>
            <a:prstGeom prst="rect">
              <a:avLst/>
            </a:prstGeom>
            <a:noFill/>
            <a:ln cap="flat" cmpd="sng" w="19050">
              <a:solidFill>
                <a:srgbClr val="1A1A1A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95" name="Google Shape;95;p14"/>
            <p:cNvPicPr preferRelativeResize="0"/>
            <p:nvPr/>
          </p:nvPicPr>
          <p:blipFill rotWithShape="1">
            <a:blip r:embed="rId9">
              <a:alphaModFix/>
            </a:blip>
            <a:srcRect b="11138" l="18245" r="17284" t="22003"/>
            <a:stretch/>
          </p:blipFill>
          <p:spPr>
            <a:xfrm>
              <a:off x="8160236" y="2738000"/>
              <a:ext cx="886464" cy="6234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96" name="Google Shape;96;p14"/>
          <p:cNvGrpSpPr/>
          <p:nvPr/>
        </p:nvGrpSpPr>
        <p:grpSpPr>
          <a:xfrm>
            <a:off x="8675" y="839706"/>
            <a:ext cx="9126626" cy="3725344"/>
            <a:chOff x="17334" y="-227100"/>
            <a:chExt cx="9144000" cy="3574500"/>
          </a:xfrm>
        </p:grpSpPr>
        <p:sp>
          <p:nvSpPr>
            <p:cNvPr id="97" name="Google Shape;97;p14"/>
            <p:cNvSpPr/>
            <p:nvPr/>
          </p:nvSpPr>
          <p:spPr>
            <a:xfrm>
              <a:off x="17334" y="-227100"/>
              <a:ext cx="9144000" cy="3574500"/>
            </a:xfrm>
            <a:prstGeom prst="rect">
              <a:avLst/>
            </a:prstGeom>
            <a:solidFill>
              <a:srgbClr val="000000">
                <a:alpha val="30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8" name="Google Shape;98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316425" y="-148925"/>
              <a:ext cx="2843700" cy="284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4"/>
            <p:cNvSpPr txBox="1"/>
            <p:nvPr/>
          </p:nvSpPr>
          <p:spPr>
            <a:xfrm>
              <a:off x="2964000" y="2696625"/>
              <a:ext cx="3368400" cy="5061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2000">
                  <a:solidFill>
                    <a:schemeClr val="lt1"/>
                  </a:solidFill>
                </a:rPr>
                <a:t>Detect and Stop</a:t>
              </a:r>
              <a:endParaRPr b="1" sz="20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235500" y="22461"/>
            <a:ext cx="48042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What do we Need?</a:t>
            </a:r>
            <a:endParaRPr sz="2800">
              <a:solidFill>
                <a:srgbClr val="4472C4"/>
              </a:solidFill>
            </a:endParaRPr>
          </a:p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15"/>
          <p:cNvGrpSpPr/>
          <p:nvPr/>
        </p:nvGrpSpPr>
        <p:grpSpPr>
          <a:xfrm>
            <a:off x="188775" y="620784"/>
            <a:ext cx="2815986" cy="3043891"/>
            <a:chOff x="188775" y="620784"/>
            <a:chExt cx="2815986" cy="3043891"/>
          </a:xfrm>
        </p:grpSpPr>
        <p:sp>
          <p:nvSpPr>
            <p:cNvPr id="107" name="Google Shape;107;p15"/>
            <p:cNvSpPr txBox="1"/>
            <p:nvPr/>
          </p:nvSpPr>
          <p:spPr>
            <a:xfrm>
              <a:off x="188775" y="2810875"/>
              <a:ext cx="2691300" cy="8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Char char="●"/>
              </a:pPr>
              <a:r>
                <a:rPr lang="en" sz="1800"/>
                <a:t>Risk increases per intercepted packet</a:t>
              </a:r>
              <a:endParaRPr sz="1800"/>
            </a:p>
          </p:txBody>
        </p:sp>
        <p:grpSp>
          <p:nvGrpSpPr>
            <p:cNvPr id="108" name="Google Shape;108;p15"/>
            <p:cNvGrpSpPr/>
            <p:nvPr/>
          </p:nvGrpSpPr>
          <p:grpSpPr>
            <a:xfrm>
              <a:off x="201561" y="620784"/>
              <a:ext cx="2803200" cy="2063166"/>
              <a:chOff x="201561" y="620784"/>
              <a:chExt cx="2803200" cy="2063166"/>
            </a:xfrm>
          </p:grpSpPr>
          <p:sp>
            <p:nvSpPr>
              <p:cNvPr id="109" name="Google Shape;109;p15"/>
              <p:cNvSpPr txBox="1"/>
              <p:nvPr/>
            </p:nvSpPr>
            <p:spPr>
              <a:xfrm>
                <a:off x="201561" y="620784"/>
                <a:ext cx="2803200" cy="50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/>
                  <a:t>Real-time RTT</a:t>
                </a:r>
                <a:endParaRPr b="1" sz="2000"/>
              </a:p>
            </p:txBody>
          </p:sp>
          <p:pic>
            <p:nvPicPr>
              <p:cNvPr id="110" name="Google Shape;110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40373" y="1303674"/>
                <a:ext cx="893174" cy="13802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111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91550" y="1264227"/>
                <a:ext cx="751500" cy="751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2" name="Google Shape;112;p15"/>
          <p:cNvGrpSpPr/>
          <p:nvPr/>
        </p:nvGrpSpPr>
        <p:grpSpPr>
          <a:xfrm>
            <a:off x="3119009" y="620777"/>
            <a:ext cx="3169200" cy="2948523"/>
            <a:chOff x="3205600" y="620777"/>
            <a:chExt cx="3169200" cy="2948523"/>
          </a:xfrm>
        </p:grpSpPr>
        <p:sp>
          <p:nvSpPr>
            <p:cNvPr id="113" name="Google Shape;113;p15"/>
            <p:cNvSpPr txBox="1"/>
            <p:nvPr/>
          </p:nvSpPr>
          <p:spPr>
            <a:xfrm>
              <a:off x="3487966" y="2817800"/>
              <a:ext cx="2279100" cy="7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Char char="●"/>
              </a:pPr>
              <a:r>
                <a:rPr lang="en" sz="1800"/>
                <a:t>Throughout the connection</a:t>
              </a:r>
              <a:endParaRPr sz="1800"/>
            </a:p>
          </p:txBody>
        </p:sp>
        <p:grpSp>
          <p:nvGrpSpPr>
            <p:cNvPr id="114" name="Google Shape;114;p15"/>
            <p:cNvGrpSpPr/>
            <p:nvPr/>
          </p:nvGrpSpPr>
          <p:grpSpPr>
            <a:xfrm>
              <a:off x="3205600" y="620777"/>
              <a:ext cx="3169200" cy="2120822"/>
              <a:chOff x="3205600" y="620777"/>
              <a:chExt cx="3169200" cy="2120822"/>
            </a:xfrm>
          </p:grpSpPr>
          <p:sp>
            <p:nvSpPr>
              <p:cNvPr id="115" name="Google Shape;115;p15"/>
              <p:cNvSpPr txBox="1"/>
              <p:nvPr/>
            </p:nvSpPr>
            <p:spPr>
              <a:xfrm>
                <a:off x="3205600" y="620777"/>
                <a:ext cx="3169200" cy="50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/>
                  <a:t>Continuous RTT</a:t>
                </a:r>
                <a:endParaRPr b="1" sz="2000"/>
              </a:p>
            </p:txBody>
          </p:sp>
          <p:pic>
            <p:nvPicPr>
              <p:cNvPr id="116" name="Google Shape;116;p1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047275" y="1238250"/>
                <a:ext cx="1503350" cy="1503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7" name="Google Shape;117;p15"/>
          <p:cNvGrpSpPr/>
          <p:nvPr/>
        </p:nvGrpSpPr>
        <p:grpSpPr>
          <a:xfrm>
            <a:off x="6338450" y="620777"/>
            <a:ext cx="2708400" cy="3050823"/>
            <a:chOff x="6338450" y="620777"/>
            <a:chExt cx="2708400" cy="3050823"/>
          </a:xfrm>
        </p:grpSpPr>
        <p:sp>
          <p:nvSpPr>
            <p:cNvPr id="118" name="Google Shape;118;p15"/>
            <p:cNvSpPr txBox="1"/>
            <p:nvPr/>
          </p:nvSpPr>
          <p:spPr>
            <a:xfrm>
              <a:off x="6338450" y="2817800"/>
              <a:ext cx="2708400" cy="8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800"/>
                <a:buChar char="●"/>
              </a:pPr>
              <a:r>
                <a:rPr lang="en" sz="1800"/>
                <a:t>False positives and negatives are costly</a:t>
              </a:r>
              <a:endParaRPr sz="1800"/>
            </a:p>
          </p:txBody>
        </p:sp>
        <p:grpSp>
          <p:nvGrpSpPr>
            <p:cNvPr id="119" name="Google Shape;119;p15"/>
            <p:cNvGrpSpPr/>
            <p:nvPr/>
          </p:nvGrpSpPr>
          <p:grpSpPr>
            <a:xfrm>
              <a:off x="6617275" y="620777"/>
              <a:ext cx="2254800" cy="2020248"/>
              <a:chOff x="6617275" y="620777"/>
              <a:chExt cx="2254800" cy="2020248"/>
            </a:xfrm>
          </p:grpSpPr>
          <p:sp>
            <p:nvSpPr>
              <p:cNvPr id="120" name="Google Shape;120;p15"/>
              <p:cNvSpPr txBox="1"/>
              <p:nvPr/>
            </p:nvSpPr>
            <p:spPr>
              <a:xfrm>
                <a:off x="6617275" y="620777"/>
                <a:ext cx="2254800" cy="50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/>
                  <a:t>Accurate RTT</a:t>
                </a:r>
                <a:endParaRPr b="1" sz="2000"/>
              </a:p>
            </p:txBody>
          </p:sp>
          <p:pic>
            <p:nvPicPr>
              <p:cNvPr id="121" name="Google Shape;121;p1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035925" y="1180600"/>
                <a:ext cx="1460425" cy="1460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226841" y="22461"/>
            <a:ext cx="6458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RTT Measurement Techniques</a:t>
            </a:r>
            <a:endParaRPr sz="2800">
              <a:solidFill>
                <a:srgbClr val="4472C4"/>
              </a:solidFill>
            </a:endParaRPr>
          </a:p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6"/>
          <p:cNvSpPr txBox="1"/>
          <p:nvPr>
            <p:ph idx="1" type="body"/>
          </p:nvPr>
        </p:nvSpPr>
        <p:spPr>
          <a:xfrm>
            <a:off x="684050" y="668168"/>
            <a:ext cx="3434100" cy="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Active measurements</a:t>
            </a:r>
            <a:br>
              <a:rPr lang="en" sz="2200">
                <a:solidFill>
                  <a:schemeClr val="dk2"/>
                </a:solidFill>
              </a:rPr>
            </a:br>
            <a:r>
              <a:rPr lang="en" sz="1600">
                <a:solidFill>
                  <a:schemeClr val="dk2"/>
                </a:solidFill>
              </a:rPr>
              <a:t>(e.g., ping, traceroute, iperf)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129" name="Google Shape;129;p16"/>
          <p:cNvGrpSpPr/>
          <p:nvPr/>
        </p:nvGrpSpPr>
        <p:grpSpPr>
          <a:xfrm>
            <a:off x="41616" y="1646311"/>
            <a:ext cx="4423370" cy="1285011"/>
            <a:chOff x="4622275" y="773475"/>
            <a:chExt cx="4423370" cy="1285011"/>
          </a:xfrm>
        </p:grpSpPr>
        <p:cxnSp>
          <p:nvCxnSpPr>
            <p:cNvPr id="130" name="Google Shape;130;p16"/>
            <p:cNvCxnSpPr/>
            <p:nvPr/>
          </p:nvCxnSpPr>
          <p:spPr>
            <a:xfrm flipH="1" rot="10800000">
              <a:off x="5943857" y="1385575"/>
              <a:ext cx="2381100" cy="12000"/>
            </a:xfrm>
            <a:prstGeom prst="straightConnector1">
              <a:avLst/>
            </a:prstGeom>
            <a:noFill/>
            <a:ln cap="flat" cmpd="sng" w="38100">
              <a:solidFill>
                <a:srgbClr val="6AA84F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131" name="Google Shape;131;p16"/>
            <p:cNvSpPr txBox="1"/>
            <p:nvPr/>
          </p:nvSpPr>
          <p:spPr>
            <a:xfrm>
              <a:off x="6338407" y="1383075"/>
              <a:ext cx="15690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A1A1A"/>
                  </a:solidFill>
                </a:rPr>
                <a:t>Probe response</a:t>
              </a:r>
              <a:endParaRPr>
                <a:solidFill>
                  <a:srgbClr val="1A1A1A"/>
                </a:solidFill>
              </a:endParaRPr>
            </a:p>
          </p:txBody>
        </p:sp>
        <p:grpSp>
          <p:nvGrpSpPr>
            <p:cNvPr id="132" name="Google Shape;132;p16"/>
            <p:cNvGrpSpPr/>
            <p:nvPr/>
          </p:nvGrpSpPr>
          <p:grpSpPr>
            <a:xfrm>
              <a:off x="4622275" y="773475"/>
              <a:ext cx="4423370" cy="1285011"/>
              <a:chOff x="5773150" y="598675"/>
              <a:chExt cx="4423370" cy="1285011"/>
            </a:xfrm>
          </p:grpSpPr>
          <p:grpSp>
            <p:nvGrpSpPr>
              <p:cNvPr id="133" name="Google Shape;133;p16"/>
              <p:cNvGrpSpPr/>
              <p:nvPr/>
            </p:nvGrpSpPr>
            <p:grpSpPr>
              <a:xfrm>
                <a:off x="7094969" y="598675"/>
                <a:ext cx="2389413" cy="393704"/>
                <a:chOff x="7603988" y="1025174"/>
                <a:chExt cx="2921400" cy="482539"/>
              </a:xfrm>
            </p:grpSpPr>
            <p:cxnSp>
              <p:nvCxnSpPr>
                <p:cNvPr id="134" name="Google Shape;134;p16"/>
                <p:cNvCxnSpPr/>
                <p:nvPr/>
              </p:nvCxnSpPr>
              <p:spPr>
                <a:xfrm flipH="1">
                  <a:off x="7603988" y="1499313"/>
                  <a:ext cx="2921400" cy="84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E69138"/>
                  </a:solidFill>
                  <a:prstDash val="solid"/>
                  <a:round/>
                  <a:headEnd len="med" w="med" type="stealth"/>
                  <a:tailEnd len="med" w="med" type="none"/>
                </a:ln>
              </p:spPr>
            </p:cxnSp>
            <p:sp>
              <p:nvSpPr>
                <p:cNvPr id="135" name="Google Shape;135;p16"/>
                <p:cNvSpPr txBox="1"/>
                <p:nvPr/>
              </p:nvSpPr>
              <p:spPr>
                <a:xfrm>
                  <a:off x="8179258" y="1025174"/>
                  <a:ext cx="1681200" cy="38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1A1A1A"/>
                      </a:solidFill>
                    </a:rPr>
                    <a:t>Probe query</a:t>
                  </a:r>
                  <a:endParaRPr>
                    <a:solidFill>
                      <a:srgbClr val="1A1A1A"/>
                    </a:solidFill>
                  </a:endParaRPr>
                </a:p>
              </p:txBody>
            </p:sp>
          </p:grpSp>
          <p:grpSp>
            <p:nvGrpSpPr>
              <p:cNvPr id="136" name="Google Shape;136;p16"/>
              <p:cNvGrpSpPr/>
              <p:nvPr/>
            </p:nvGrpSpPr>
            <p:grpSpPr>
              <a:xfrm>
                <a:off x="5773150" y="744125"/>
                <a:ext cx="4423370" cy="1139561"/>
                <a:chOff x="6216475" y="670044"/>
                <a:chExt cx="5408204" cy="1396692"/>
              </a:xfrm>
            </p:grpSpPr>
            <p:pic>
              <p:nvPicPr>
                <p:cNvPr id="137" name="Google Shape;137;p1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741287" y="670044"/>
                  <a:ext cx="883390" cy="8834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8" name="Google Shape;138;p16"/>
                <p:cNvSpPr txBox="1"/>
                <p:nvPr/>
              </p:nvSpPr>
              <p:spPr>
                <a:xfrm>
                  <a:off x="10665880" y="1507415"/>
                  <a:ext cx="958800" cy="43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Server</a:t>
                  </a:r>
                  <a:endParaRPr sz="1600"/>
                </a:p>
              </p:txBody>
            </p:sp>
            <p:sp>
              <p:nvSpPr>
                <p:cNvPr id="139" name="Google Shape;139;p16"/>
                <p:cNvSpPr txBox="1"/>
                <p:nvPr/>
              </p:nvSpPr>
              <p:spPr>
                <a:xfrm>
                  <a:off x="6216475" y="1302636"/>
                  <a:ext cx="1808100" cy="764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Measurement host</a:t>
                  </a:r>
                  <a:endParaRPr sz="1600"/>
                </a:p>
              </p:txBody>
            </p:sp>
          </p:grpSp>
          <p:pic>
            <p:nvPicPr>
              <p:cNvPr id="140" name="Google Shape;140;p1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133400" y="655588"/>
                <a:ext cx="784200" cy="813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1" name="Google Shape;141;p16"/>
          <p:cNvGrpSpPr/>
          <p:nvPr/>
        </p:nvGrpSpPr>
        <p:grpSpPr>
          <a:xfrm>
            <a:off x="346375" y="3055075"/>
            <a:ext cx="3948820" cy="506100"/>
            <a:chOff x="346375" y="2826475"/>
            <a:chExt cx="3948820" cy="506100"/>
          </a:xfrm>
        </p:grpSpPr>
        <p:sp>
          <p:nvSpPr>
            <p:cNvPr id="142" name="Google Shape;142;p16"/>
            <p:cNvSpPr txBox="1"/>
            <p:nvPr/>
          </p:nvSpPr>
          <p:spPr>
            <a:xfrm>
              <a:off x="346375" y="2826475"/>
              <a:ext cx="3368400" cy="50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92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Char char="●"/>
              </a:pPr>
              <a:r>
                <a:rPr lang="en" sz="1900">
                  <a:solidFill>
                    <a:srgbClr val="000000"/>
                  </a:solidFill>
                </a:rPr>
                <a:t>Characterize the network</a:t>
              </a:r>
              <a:endParaRPr sz="1900">
                <a:solidFill>
                  <a:srgbClr val="000000"/>
                </a:solidFill>
              </a:endParaRPr>
            </a:p>
          </p:txBody>
        </p:sp>
        <p:pic>
          <p:nvPicPr>
            <p:cNvPr id="143" name="Google Shape;143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01595" y="2874943"/>
              <a:ext cx="393600" cy="39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16"/>
          <p:cNvSpPr txBox="1"/>
          <p:nvPr>
            <p:ph idx="1" type="body"/>
          </p:nvPr>
        </p:nvSpPr>
        <p:spPr>
          <a:xfrm>
            <a:off x="5179841" y="668186"/>
            <a:ext cx="34341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Passive measurements</a:t>
            </a:r>
            <a:endParaRPr sz="2200">
              <a:solidFill>
                <a:schemeClr val="dk2"/>
              </a:solidFill>
            </a:endParaRPr>
          </a:p>
        </p:txBody>
      </p:sp>
      <p:grpSp>
        <p:nvGrpSpPr>
          <p:cNvPr id="145" name="Google Shape;145;p16"/>
          <p:cNvGrpSpPr/>
          <p:nvPr/>
        </p:nvGrpSpPr>
        <p:grpSpPr>
          <a:xfrm>
            <a:off x="4918448" y="1417711"/>
            <a:ext cx="4177420" cy="1189815"/>
            <a:chOff x="4546107" y="773475"/>
            <a:chExt cx="4177420" cy="1189815"/>
          </a:xfrm>
        </p:grpSpPr>
        <p:cxnSp>
          <p:nvCxnSpPr>
            <p:cNvPr id="146" name="Google Shape;146;p16"/>
            <p:cNvCxnSpPr/>
            <p:nvPr/>
          </p:nvCxnSpPr>
          <p:spPr>
            <a:xfrm flipH="1" rot="10800000">
              <a:off x="5446825" y="1385575"/>
              <a:ext cx="2381100" cy="12000"/>
            </a:xfrm>
            <a:prstGeom prst="straightConnector1">
              <a:avLst/>
            </a:prstGeom>
            <a:noFill/>
            <a:ln cap="flat" cmpd="sng" w="38100">
              <a:solidFill>
                <a:srgbClr val="6AA84F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147" name="Google Shape;147;p16"/>
            <p:cNvSpPr txBox="1"/>
            <p:nvPr/>
          </p:nvSpPr>
          <p:spPr>
            <a:xfrm>
              <a:off x="6298575" y="1383075"/>
              <a:ext cx="15690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A1A1A"/>
                  </a:solidFill>
                </a:rPr>
                <a:t>Response</a:t>
              </a:r>
              <a:endParaRPr>
                <a:solidFill>
                  <a:srgbClr val="1A1A1A"/>
                </a:solidFill>
              </a:endParaRPr>
            </a:p>
          </p:txBody>
        </p:sp>
        <p:grpSp>
          <p:nvGrpSpPr>
            <p:cNvPr id="148" name="Google Shape;148;p16"/>
            <p:cNvGrpSpPr/>
            <p:nvPr/>
          </p:nvGrpSpPr>
          <p:grpSpPr>
            <a:xfrm>
              <a:off x="4546107" y="773475"/>
              <a:ext cx="4177420" cy="1189815"/>
              <a:chOff x="5696982" y="598675"/>
              <a:chExt cx="4177420" cy="1189815"/>
            </a:xfrm>
          </p:grpSpPr>
          <p:grpSp>
            <p:nvGrpSpPr>
              <p:cNvPr id="149" name="Google Shape;149;p16"/>
              <p:cNvGrpSpPr/>
              <p:nvPr/>
            </p:nvGrpSpPr>
            <p:grpSpPr>
              <a:xfrm>
                <a:off x="6597937" y="598675"/>
                <a:ext cx="2389413" cy="393704"/>
                <a:chOff x="6996296" y="1025174"/>
                <a:chExt cx="2921400" cy="482539"/>
              </a:xfrm>
            </p:grpSpPr>
            <p:cxnSp>
              <p:nvCxnSpPr>
                <p:cNvPr id="150" name="Google Shape;150;p16"/>
                <p:cNvCxnSpPr/>
                <p:nvPr/>
              </p:nvCxnSpPr>
              <p:spPr>
                <a:xfrm flipH="1">
                  <a:off x="6996296" y="1499313"/>
                  <a:ext cx="2921400" cy="84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E69138"/>
                  </a:solidFill>
                  <a:prstDash val="solid"/>
                  <a:round/>
                  <a:headEnd len="med" w="med" type="stealth"/>
                  <a:tailEnd len="med" w="med" type="none"/>
                </a:ln>
              </p:spPr>
            </p:cxnSp>
            <p:sp>
              <p:nvSpPr>
                <p:cNvPr id="151" name="Google Shape;151;p16"/>
                <p:cNvSpPr txBox="1"/>
                <p:nvPr/>
              </p:nvSpPr>
              <p:spPr>
                <a:xfrm>
                  <a:off x="8109384" y="1025174"/>
                  <a:ext cx="1681200" cy="38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1A1A1A"/>
                      </a:solidFill>
                    </a:rPr>
                    <a:t>Request</a:t>
                  </a:r>
                  <a:endParaRPr>
                    <a:solidFill>
                      <a:srgbClr val="1A1A1A"/>
                    </a:solidFill>
                  </a:endParaRPr>
                </a:p>
              </p:txBody>
            </p:sp>
          </p:grpSp>
          <p:grpSp>
            <p:nvGrpSpPr>
              <p:cNvPr id="152" name="Google Shape;152;p16"/>
              <p:cNvGrpSpPr/>
              <p:nvPr/>
            </p:nvGrpSpPr>
            <p:grpSpPr>
              <a:xfrm>
                <a:off x="5709046" y="744125"/>
                <a:ext cx="4165357" cy="1044365"/>
                <a:chOff x="6138099" y="670044"/>
                <a:chExt cx="5092746" cy="1280016"/>
              </a:xfrm>
            </p:grpSpPr>
            <p:pic>
              <p:nvPicPr>
                <p:cNvPr id="153" name="Google Shape;153;p1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0347451" y="670044"/>
                  <a:ext cx="883390" cy="8834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4" name="Google Shape;154;p16"/>
                <p:cNvSpPr txBox="1"/>
                <p:nvPr/>
              </p:nvSpPr>
              <p:spPr>
                <a:xfrm>
                  <a:off x="10272044" y="1507415"/>
                  <a:ext cx="958800" cy="43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Server</a:t>
                  </a:r>
                  <a:endParaRPr sz="1600"/>
                </a:p>
              </p:txBody>
            </p:sp>
            <p:sp>
              <p:nvSpPr>
                <p:cNvPr id="155" name="Google Shape;155;p16"/>
                <p:cNvSpPr txBox="1"/>
                <p:nvPr/>
              </p:nvSpPr>
              <p:spPr>
                <a:xfrm>
                  <a:off x="6138099" y="1467660"/>
                  <a:ext cx="883500" cy="48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Client</a:t>
                  </a:r>
                  <a:endParaRPr sz="1600"/>
                </a:p>
              </p:txBody>
            </p:sp>
          </p:grpSp>
          <p:pic>
            <p:nvPicPr>
              <p:cNvPr id="156" name="Google Shape;156;p1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696982" y="655588"/>
                <a:ext cx="784200" cy="813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157" name="Google Shape;157;p16"/>
          <p:cNvCxnSpPr/>
          <p:nvPr/>
        </p:nvCxnSpPr>
        <p:spPr>
          <a:xfrm>
            <a:off x="4686293" y="839936"/>
            <a:ext cx="15600" cy="3801300"/>
          </a:xfrm>
          <a:prstGeom prst="straightConnector1">
            <a:avLst/>
          </a:prstGeom>
          <a:noFill/>
          <a:ln cap="flat" cmpd="sng" w="38100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8" name="Google Shape;158;p16"/>
          <p:cNvGrpSpPr/>
          <p:nvPr/>
        </p:nvGrpSpPr>
        <p:grpSpPr>
          <a:xfrm>
            <a:off x="346375" y="3547884"/>
            <a:ext cx="3954345" cy="454183"/>
            <a:chOff x="567613" y="3310622"/>
            <a:chExt cx="3605019" cy="454183"/>
          </a:xfrm>
        </p:grpSpPr>
        <p:pic>
          <p:nvPicPr>
            <p:cNvPr id="159" name="Google Shape;159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79032" y="3371227"/>
              <a:ext cx="393600" cy="393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6"/>
            <p:cNvSpPr txBox="1"/>
            <p:nvPr/>
          </p:nvSpPr>
          <p:spPr>
            <a:xfrm>
              <a:off x="567613" y="3310622"/>
              <a:ext cx="3228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92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Char char="●"/>
              </a:pPr>
              <a:r>
                <a:rPr lang="en" sz="1900">
                  <a:solidFill>
                    <a:srgbClr val="000000"/>
                  </a:solidFill>
                </a:rPr>
                <a:t>User-experienced </a:t>
              </a:r>
              <a:r>
                <a:rPr lang="en" sz="1900"/>
                <a:t>RTT</a:t>
              </a:r>
              <a:endParaRPr sz="1900">
                <a:solidFill>
                  <a:srgbClr val="000000"/>
                </a:solidFill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4918450" y="2988500"/>
            <a:ext cx="3863886" cy="428100"/>
            <a:chOff x="4918450" y="2836100"/>
            <a:chExt cx="3863886" cy="428100"/>
          </a:xfrm>
        </p:grpSpPr>
        <p:pic>
          <p:nvPicPr>
            <p:cNvPr id="162" name="Google Shape;162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88736" y="2864552"/>
              <a:ext cx="393600" cy="39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6"/>
            <p:cNvSpPr txBox="1"/>
            <p:nvPr/>
          </p:nvSpPr>
          <p:spPr>
            <a:xfrm>
              <a:off x="4918450" y="2836100"/>
              <a:ext cx="33942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92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Char char="●"/>
              </a:pPr>
              <a:r>
                <a:rPr lang="en" sz="1900">
                  <a:solidFill>
                    <a:srgbClr val="000000"/>
                  </a:solidFill>
                </a:rPr>
                <a:t>User-experienced </a:t>
              </a:r>
              <a:r>
                <a:rPr lang="en" sz="1900"/>
                <a:t>RTT</a:t>
              </a:r>
              <a:endParaRPr sz="1900">
                <a:solidFill>
                  <a:srgbClr val="000000"/>
                </a:solidFill>
              </a:endParaRPr>
            </a:p>
          </p:txBody>
        </p:sp>
      </p:grpSp>
      <p:sp>
        <p:nvSpPr>
          <p:cNvPr id="164" name="Google Shape;164;p16"/>
          <p:cNvSpPr/>
          <p:nvPr/>
        </p:nvSpPr>
        <p:spPr>
          <a:xfrm>
            <a:off x="5164775" y="4152500"/>
            <a:ext cx="3541500" cy="506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472C4"/>
                </a:solidFill>
              </a:rPr>
              <a:t>Depends on where and how</a:t>
            </a:r>
            <a:endParaRPr sz="2000">
              <a:solidFill>
                <a:srgbClr val="4472C4"/>
              </a:solidFill>
            </a:endParaRPr>
          </a:p>
        </p:txBody>
      </p:sp>
      <p:grpSp>
        <p:nvGrpSpPr>
          <p:cNvPr id="165" name="Google Shape;165;p16"/>
          <p:cNvGrpSpPr/>
          <p:nvPr/>
        </p:nvGrpSpPr>
        <p:grpSpPr>
          <a:xfrm>
            <a:off x="346375" y="4072625"/>
            <a:ext cx="3954345" cy="454183"/>
            <a:chOff x="567613" y="3310622"/>
            <a:chExt cx="3605019" cy="454183"/>
          </a:xfrm>
        </p:grpSpPr>
        <p:pic>
          <p:nvPicPr>
            <p:cNvPr id="166" name="Google Shape;166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79032" y="3371227"/>
              <a:ext cx="393600" cy="393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6"/>
            <p:cNvSpPr txBox="1"/>
            <p:nvPr/>
          </p:nvSpPr>
          <p:spPr>
            <a:xfrm>
              <a:off x="567613" y="3310622"/>
              <a:ext cx="3228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92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Char char="●"/>
              </a:pPr>
              <a:r>
                <a:rPr lang="en" sz="1900"/>
                <a:t>Real-time, continuous RTT</a:t>
              </a:r>
              <a:endParaRPr sz="1900">
                <a:solidFill>
                  <a:srgbClr val="000000"/>
                </a:solidFill>
              </a:endParaRPr>
            </a:p>
          </p:txBody>
        </p:sp>
      </p:grpSp>
      <p:grpSp>
        <p:nvGrpSpPr>
          <p:cNvPr id="168" name="Google Shape;168;p16"/>
          <p:cNvGrpSpPr/>
          <p:nvPr/>
        </p:nvGrpSpPr>
        <p:grpSpPr>
          <a:xfrm>
            <a:off x="4927034" y="3547884"/>
            <a:ext cx="3855292" cy="519390"/>
            <a:chOff x="4927034" y="3547884"/>
            <a:chExt cx="3855292" cy="519390"/>
          </a:xfrm>
        </p:grpSpPr>
        <p:sp>
          <p:nvSpPr>
            <p:cNvPr id="169" name="Google Shape;169;p16"/>
            <p:cNvSpPr txBox="1"/>
            <p:nvPr/>
          </p:nvSpPr>
          <p:spPr>
            <a:xfrm>
              <a:off x="4927034" y="3547884"/>
              <a:ext cx="3541451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92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Char char="●"/>
              </a:pPr>
              <a:r>
                <a:rPr lang="en" sz="1900"/>
                <a:t>Real-time, continuous RTT</a:t>
              </a:r>
              <a:endParaRPr sz="1900">
                <a:solidFill>
                  <a:srgbClr val="000000"/>
                </a:solidFill>
              </a:endParaRPr>
            </a:p>
          </p:txBody>
        </p:sp>
        <p:pic>
          <p:nvPicPr>
            <p:cNvPr id="170" name="Google Shape;170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443772" y="3561175"/>
              <a:ext cx="338554" cy="506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16"/>
          <p:cNvGrpSpPr/>
          <p:nvPr/>
        </p:nvGrpSpPr>
        <p:grpSpPr>
          <a:xfrm>
            <a:off x="5874755" y="1313636"/>
            <a:ext cx="930900" cy="868500"/>
            <a:chOff x="5874755" y="1313636"/>
            <a:chExt cx="930900" cy="868500"/>
          </a:xfrm>
        </p:grpSpPr>
        <p:sp>
          <p:nvSpPr>
            <p:cNvPr id="172" name="Google Shape;172;p16"/>
            <p:cNvSpPr txBox="1"/>
            <p:nvPr/>
          </p:nvSpPr>
          <p:spPr>
            <a:xfrm>
              <a:off x="5874755" y="1313636"/>
              <a:ext cx="930900" cy="43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4472C4"/>
                  </a:solidFill>
                </a:rPr>
                <a:t>Vantage point</a:t>
              </a:r>
              <a:endParaRPr b="1" sz="1200">
                <a:solidFill>
                  <a:srgbClr val="4472C4"/>
                </a:solidFill>
              </a:endParaRPr>
            </a:p>
          </p:txBody>
        </p:sp>
        <p:cxnSp>
          <p:nvCxnSpPr>
            <p:cNvPr id="173" name="Google Shape;173;p16"/>
            <p:cNvCxnSpPr>
              <a:stCxn id="172" idx="2"/>
            </p:cNvCxnSpPr>
            <p:nvPr/>
          </p:nvCxnSpPr>
          <p:spPr>
            <a:xfrm>
              <a:off x="6340205" y="1748036"/>
              <a:ext cx="6900" cy="4341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type="title"/>
          </p:nvPr>
        </p:nvSpPr>
        <p:spPr>
          <a:xfrm>
            <a:off x="235500" y="22461"/>
            <a:ext cx="48042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Passive RTT Measurement</a:t>
            </a:r>
            <a:endParaRPr sz="2800">
              <a:solidFill>
                <a:srgbClr val="4472C4"/>
              </a:solidFill>
            </a:endParaRPr>
          </a:p>
        </p:txBody>
      </p:sp>
      <p:sp>
        <p:nvSpPr>
          <p:cNvPr id="179" name="Google Shape;179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431225" y="3461227"/>
            <a:ext cx="2355300" cy="807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472C4"/>
                </a:solidFill>
              </a:rPr>
              <a:t>Measure at an aggregation point</a:t>
            </a:r>
            <a:endParaRPr sz="1900">
              <a:solidFill>
                <a:srgbClr val="4472C4"/>
              </a:solidFill>
            </a:endParaRPr>
          </a:p>
        </p:txBody>
      </p:sp>
      <p:grpSp>
        <p:nvGrpSpPr>
          <p:cNvPr id="181" name="Google Shape;181;p17"/>
          <p:cNvGrpSpPr/>
          <p:nvPr/>
        </p:nvGrpSpPr>
        <p:grpSpPr>
          <a:xfrm>
            <a:off x="201561" y="620784"/>
            <a:ext cx="2803200" cy="2105194"/>
            <a:chOff x="201561" y="620784"/>
            <a:chExt cx="2803200" cy="2105194"/>
          </a:xfrm>
        </p:grpSpPr>
        <p:pic>
          <p:nvPicPr>
            <p:cNvPr id="182" name="Google Shape;18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8800" y="1050327"/>
              <a:ext cx="1615700" cy="1675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81875" y="1286927"/>
              <a:ext cx="628550" cy="62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17"/>
            <p:cNvSpPr txBox="1"/>
            <p:nvPr/>
          </p:nvSpPr>
          <p:spPr>
            <a:xfrm>
              <a:off x="201561" y="620784"/>
              <a:ext cx="2803200" cy="50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/>
                <a:t>… at end-host?</a:t>
              </a:r>
              <a:endParaRPr b="1" sz="2000"/>
            </a:p>
          </p:txBody>
        </p:sp>
      </p:grpSp>
      <p:sp>
        <p:nvSpPr>
          <p:cNvPr id="185" name="Google Shape;185;p17"/>
          <p:cNvSpPr txBox="1"/>
          <p:nvPr/>
        </p:nvSpPr>
        <p:spPr>
          <a:xfrm>
            <a:off x="36370" y="2589202"/>
            <a:ext cx="33198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Special software/hardware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User permissions</a:t>
            </a:r>
            <a:endParaRPr sz="1700"/>
          </a:p>
        </p:txBody>
      </p:sp>
      <p:grpSp>
        <p:nvGrpSpPr>
          <p:cNvPr id="186" name="Google Shape;186;p17"/>
          <p:cNvGrpSpPr/>
          <p:nvPr/>
        </p:nvGrpSpPr>
        <p:grpSpPr>
          <a:xfrm>
            <a:off x="6617275" y="620777"/>
            <a:ext cx="2254800" cy="1957727"/>
            <a:chOff x="6617275" y="620777"/>
            <a:chExt cx="2254800" cy="1957727"/>
          </a:xfrm>
        </p:grpSpPr>
        <p:pic>
          <p:nvPicPr>
            <p:cNvPr id="187" name="Google Shape;187;p17"/>
            <p:cNvPicPr preferRelativeResize="0"/>
            <p:nvPr/>
          </p:nvPicPr>
          <p:blipFill rotWithShape="1">
            <a:blip r:embed="rId5">
              <a:alphaModFix/>
            </a:blip>
            <a:srcRect b="14173" l="14394" r="10281" t="12576"/>
            <a:stretch/>
          </p:blipFill>
          <p:spPr>
            <a:xfrm>
              <a:off x="7121241" y="1152855"/>
              <a:ext cx="1466075" cy="1425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7"/>
            <p:cNvSpPr txBox="1"/>
            <p:nvPr/>
          </p:nvSpPr>
          <p:spPr>
            <a:xfrm>
              <a:off x="6617275" y="620777"/>
              <a:ext cx="2254800" cy="50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/>
                <a:t>… in software?</a:t>
              </a:r>
              <a:endParaRPr b="1" sz="2000"/>
            </a:p>
          </p:txBody>
        </p:sp>
      </p:grpSp>
      <p:sp>
        <p:nvSpPr>
          <p:cNvPr id="189" name="Google Shape;189;p17"/>
          <p:cNvSpPr/>
          <p:nvPr/>
        </p:nvSpPr>
        <p:spPr>
          <a:xfrm>
            <a:off x="6631225" y="3461227"/>
            <a:ext cx="2442000" cy="807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472C4"/>
                </a:solidFill>
              </a:rPr>
              <a:t>Programmable data plane to the rescue</a:t>
            </a:r>
            <a:endParaRPr sz="1900">
              <a:solidFill>
                <a:srgbClr val="4472C4"/>
              </a:solidFill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6389875" y="2589200"/>
            <a:ext cx="27540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500"/>
              <a:t>Offline - pcap processing</a:t>
            </a:r>
            <a:endParaRPr sz="15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500"/>
              <a:t>Online - Slow/expensive</a:t>
            </a:r>
            <a:endParaRPr sz="1500"/>
          </a:p>
        </p:txBody>
      </p:sp>
      <p:sp>
        <p:nvSpPr>
          <p:cNvPr id="191" name="Google Shape;191;p17"/>
          <p:cNvSpPr/>
          <p:nvPr/>
        </p:nvSpPr>
        <p:spPr>
          <a:xfrm>
            <a:off x="3564075" y="3461227"/>
            <a:ext cx="2442000" cy="807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472C4"/>
                </a:solidFill>
              </a:rPr>
              <a:t>Per-packet measurement</a:t>
            </a:r>
            <a:endParaRPr sz="1900">
              <a:solidFill>
                <a:srgbClr val="4472C4"/>
              </a:solidFill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3564075" y="2589200"/>
            <a:ext cx="24972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Long connections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Not representative</a:t>
            </a:r>
            <a:endParaRPr sz="1700"/>
          </a:p>
        </p:txBody>
      </p:sp>
      <p:grpSp>
        <p:nvGrpSpPr>
          <p:cNvPr id="193" name="Google Shape;193;p17"/>
          <p:cNvGrpSpPr/>
          <p:nvPr/>
        </p:nvGrpSpPr>
        <p:grpSpPr>
          <a:xfrm>
            <a:off x="3205600" y="620777"/>
            <a:ext cx="3169200" cy="1931748"/>
            <a:chOff x="3205600" y="620777"/>
            <a:chExt cx="3169200" cy="1931748"/>
          </a:xfrm>
        </p:grpSpPr>
        <p:sp>
          <p:nvSpPr>
            <p:cNvPr id="194" name="Google Shape;194;p17"/>
            <p:cNvSpPr txBox="1"/>
            <p:nvPr/>
          </p:nvSpPr>
          <p:spPr>
            <a:xfrm>
              <a:off x="3205600" y="620777"/>
              <a:ext cx="3169200" cy="50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/>
                <a:t>… only TCP handshake?</a:t>
              </a:r>
              <a:endParaRPr b="1" sz="2000"/>
            </a:p>
          </p:txBody>
        </p:sp>
        <p:pic>
          <p:nvPicPr>
            <p:cNvPr id="195" name="Google Shape;195;p17"/>
            <p:cNvPicPr preferRelativeResize="0"/>
            <p:nvPr/>
          </p:nvPicPr>
          <p:blipFill rotWithShape="1">
            <a:blip r:embed="rId6">
              <a:alphaModFix/>
            </a:blip>
            <a:srcRect b="20906" l="8039" r="8564" t="19834"/>
            <a:stretch/>
          </p:blipFill>
          <p:spPr>
            <a:xfrm>
              <a:off x="3567900" y="1260950"/>
              <a:ext cx="2524478" cy="12915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/>
          <p:nvPr>
            <p:ph type="title"/>
          </p:nvPr>
        </p:nvSpPr>
        <p:spPr>
          <a:xfrm>
            <a:off x="266701" y="12075"/>
            <a:ext cx="3680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End Goal</a:t>
            </a:r>
            <a:endParaRPr b="0" sz="2800">
              <a:solidFill>
                <a:srgbClr val="4472C4"/>
              </a:solidFill>
            </a:endParaRPr>
          </a:p>
        </p:txBody>
      </p:sp>
      <p:sp>
        <p:nvSpPr>
          <p:cNvPr id="201" name="Google Shape;201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2" name="Google Shape;202;p18"/>
          <p:cNvGrpSpPr/>
          <p:nvPr/>
        </p:nvGrpSpPr>
        <p:grpSpPr>
          <a:xfrm>
            <a:off x="2124829" y="1398860"/>
            <a:ext cx="4927186" cy="3049798"/>
            <a:chOff x="2299450" y="1800226"/>
            <a:chExt cx="4470725" cy="3049798"/>
          </a:xfrm>
        </p:grpSpPr>
        <p:grpSp>
          <p:nvGrpSpPr>
            <p:cNvPr id="203" name="Google Shape;203;p18"/>
            <p:cNvGrpSpPr/>
            <p:nvPr/>
          </p:nvGrpSpPr>
          <p:grpSpPr>
            <a:xfrm>
              <a:off x="2299450" y="1800226"/>
              <a:ext cx="4447629" cy="2657166"/>
              <a:chOff x="2299450" y="1800226"/>
              <a:chExt cx="4447629" cy="2657166"/>
            </a:xfrm>
          </p:grpSpPr>
          <p:sp>
            <p:nvSpPr>
              <p:cNvPr id="204" name="Google Shape;204;p18"/>
              <p:cNvSpPr/>
              <p:nvPr/>
            </p:nvSpPr>
            <p:spPr>
              <a:xfrm>
                <a:off x="2299450" y="2518791"/>
                <a:ext cx="4447500" cy="1938600"/>
              </a:xfrm>
              <a:prstGeom prst="rect">
                <a:avLst/>
              </a:pr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>
                <a:off x="2322679" y="1800226"/>
                <a:ext cx="4424400" cy="750600"/>
              </a:xfrm>
              <a:prstGeom prst="triangle">
                <a:avLst>
                  <a:gd fmla="val 18230" name="adj"/>
                </a:avLst>
              </a:prstGeom>
              <a:noFill/>
              <a:ln cap="flat" cmpd="sng" w="28575">
                <a:solidFill>
                  <a:srgbClr val="CFE2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6" name="Google Shape;206;p18"/>
            <p:cNvSpPr txBox="1"/>
            <p:nvPr/>
          </p:nvSpPr>
          <p:spPr>
            <a:xfrm>
              <a:off x="2322675" y="4495724"/>
              <a:ext cx="4447500" cy="3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/>
                <a:t>High-Speed </a:t>
              </a:r>
              <a:r>
                <a:rPr b="1" lang="en" sz="1600"/>
                <a:t>Programmable Switch</a:t>
              </a:r>
              <a:endParaRPr b="1" sz="1600"/>
            </a:p>
          </p:txBody>
        </p:sp>
      </p:grpSp>
      <p:sp>
        <p:nvSpPr>
          <p:cNvPr id="207" name="Google Shape;207;p18"/>
          <p:cNvSpPr/>
          <p:nvPr/>
        </p:nvSpPr>
        <p:spPr>
          <a:xfrm>
            <a:off x="5668225" y="3023700"/>
            <a:ext cx="1130400" cy="854700"/>
          </a:xfrm>
          <a:prstGeom prst="rect">
            <a:avLst/>
          </a:prstGeom>
          <a:solidFill>
            <a:srgbClr val="4A86E8"/>
          </a:solidFill>
          <a:ln cap="flat" cmpd="sng" w="19050">
            <a:solidFill>
              <a:srgbClr val="1A1A1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Analytics and Mitigation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2757775" y="3006375"/>
            <a:ext cx="1341300" cy="844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RTT Measurement Engine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09" name="Google Shape;209;p18"/>
          <p:cNvGrpSpPr/>
          <p:nvPr/>
        </p:nvGrpSpPr>
        <p:grpSpPr>
          <a:xfrm>
            <a:off x="4129818" y="3006376"/>
            <a:ext cx="1512300" cy="937985"/>
            <a:chOff x="3826750" y="3102932"/>
            <a:chExt cx="1512300" cy="937985"/>
          </a:xfrm>
        </p:grpSpPr>
        <p:sp>
          <p:nvSpPr>
            <p:cNvPr id="210" name="Google Shape;210;p18"/>
            <p:cNvSpPr/>
            <p:nvPr/>
          </p:nvSpPr>
          <p:spPr>
            <a:xfrm>
              <a:off x="3826750" y="3407364"/>
              <a:ext cx="1512300" cy="201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8"/>
            <p:cNvSpPr txBox="1"/>
            <p:nvPr/>
          </p:nvSpPr>
          <p:spPr>
            <a:xfrm>
              <a:off x="3930950" y="3647317"/>
              <a:ext cx="1306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Stream of RTT samples</a:t>
              </a: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3999660" y="3102932"/>
              <a:ext cx="252000" cy="2463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4365532" y="3102932"/>
              <a:ext cx="252000" cy="2463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4731448" y="3102932"/>
              <a:ext cx="252000" cy="2463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18"/>
          <p:cNvSpPr/>
          <p:nvPr/>
        </p:nvSpPr>
        <p:spPr>
          <a:xfrm>
            <a:off x="2750675" y="3006379"/>
            <a:ext cx="1341300" cy="854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grpSp>
        <p:nvGrpSpPr>
          <p:cNvPr id="216" name="Google Shape;216;p18"/>
          <p:cNvGrpSpPr/>
          <p:nvPr/>
        </p:nvGrpSpPr>
        <p:grpSpPr>
          <a:xfrm>
            <a:off x="92636" y="1610600"/>
            <a:ext cx="8038345" cy="1241262"/>
            <a:chOff x="92636" y="1610600"/>
            <a:chExt cx="8038345" cy="1241262"/>
          </a:xfrm>
        </p:grpSpPr>
        <p:sp>
          <p:nvSpPr>
            <p:cNvPr id="217" name="Google Shape;217;p18"/>
            <p:cNvSpPr/>
            <p:nvPr/>
          </p:nvSpPr>
          <p:spPr>
            <a:xfrm>
              <a:off x="2757775" y="2234350"/>
              <a:ext cx="4005000" cy="4932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Forwarding</a:t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218" name="Google Shape;218;p18"/>
            <p:cNvGrpSpPr/>
            <p:nvPr/>
          </p:nvGrpSpPr>
          <p:grpSpPr>
            <a:xfrm>
              <a:off x="92636" y="1610600"/>
              <a:ext cx="2644162" cy="1241262"/>
              <a:chOff x="92636" y="1610600"/>
              <a:chExt cx="2644162" cy="1241262"/>
            </a:xfrm>
          </p:grpSpPr>
          <p:grpSp>
            <p:nvGrpSpPr>
              <p:cNvPr id="219" name="Google Shape;219;p18"/>
              <p:cNvGrpSpPr/>
              <p:nvPr/>
            </p:nvGrpSpPr>
            <p:grpSpPr>
              <a:xfrm>
                <a:off x="92636" y="1610600"/>
                <a:ext cx="1694700" cy="1241262"/>
                <a:chOff x="92636" y="1610600"/>
                <a:chExt cx="1694700" cy="1241262"/>
              </a:xfrm>
            </p:grpSpPr>
            <p:grpSp>
              <p:nvGrpSpPr>
                <p:cNvPr id="220" name="Google Shape;220;p18"/>
                <p:cNvGrpSpPr/>
                <p:nvPr/>
              </p:nvGrpSpPr>
              <p:grpSpPr>
                <a:xfrm>
                  <a:off x="92636" y="2234346"/>
                  <a:ext cx="1694700" cy="617516"/>
                  <a:chOff x="153250" y="3316404"/>
                  <a:chExt cx="1694700" cy="617516"/>
                </a:xfrm>
              </p:grpSpPr>
              <p:grpSp>
                <p:nvGrpSpPr>
                  <p:cNvPr id="221" name="Google Shape;221;p18"/>
                  <p:cNvGrpSpPr/>
                  <p:nvPr/>
                </p:nvGrpSpPr>
                <p:grpSpPr>
                  <a:xfrm>
                    <a:off x="425824" y="3316404"/>
                    <a:ext cx="1204803" cy="246345"/>
                    <a:chOff x="37600" y="2646775"/>
                    <a:chExt cx="1139401" cy="193500"/>
                  </a:xfrm>
                </p:grpSpPr>
                <p:sp>
                  <p:nvSpPr>
                    <p:cNvPr id="222" name="Google Shape;222;p18"/>
                    <p:cNvSpPr/>
                    <p:nvPr/>
                  </p:nvSpPr>
                  <p:spPr>
                    <a:xfrm>
                      <a:off x="275800" y="2646775"/>
                      <a:ext cx="238200" cy="19350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23" name="Google Shape;223;p18"/>
                    <p:cNvSpPr/>
                    <p:nvPr/>
                  </p:nvSpPr>
                  <p:spPr>
                    <a:xfrm>
                      <a:off x="514000" y="2646775"/>
                      <a:ext cx="238200" cy="193500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24" name="Google Shape;224;p18"/>
                    <p:cNvSpPr/>
                    <p:nvPr/>
                  </p:nvSpPr>
                  <p:spPr>
                    <a:xfrm>
                      <a:off x="752201" y="2646775"/>
                      <a:ext cx="424800" cy="193500"/>
                    </a:xfrm>
                    <a:prstGeom prst="rect">
                      <a:avLst/>
                    </a:prstGeom>
                    <a:solidFill>
                      <a:srgbClr val="E9EDEE"/>
                    </a:solidFill>
                    <a:ln cap="flat" cmpd="sng" w="952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225" name="Google Shape;225;p18"/>
                    <p:cNvSpPr/>
                    <p:nvPr/>
                  </p:nvSpPr>
                  <p:spPr>
                    <a:xfrm>
                      <a:off x="37600" y="2646775"/>
                      <a:ext cx="238200" cy="193500"/>
                    </a:xfrm>
                    <a:prstGeom prst="rect">
                      <a:avLst/>
                    </a:prstGeom>
                    <a:solidFill>
                      <a:srgbClr val="4A86E8"/>
                    </a:solidFill>
                    <a:ln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sp>
                <p:nvSpPr>
                  <p:cNvPr id="226" name="Google Shape;226;p18"/>
                  <p:cNvSpPr txBox="1"/>
                  <p:nvPr/>
                </p:nvSpPr>
                <p:spPr>
                  <a:xfrm>
                    <a:off x="153250" y="3540319"/>
                    <a:ext cx="1694700" cy="393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/>
                      <a:t>Stream of packets</a:t>
                    </a:r>
                    <a:endParaRPr/>
                  </a:p>
                </p:txBody>
              </p:sp>
            </p:grpSp>
            <p:sp>
              <p:nvSpPr>
                <p:cNvPr id="227" name="Google Shape;227;p18"/>
                <p:cNvSpPr/>
                <p:nvPr/>
              </p:nvSpPr>
              <p:spPr>
                <a:xfrm rot="5400000">
                  <a:off x="524775" y="1812500"/>
                  <a:ext cx="604800" cy="201000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solidFill>
                  <a:srgbClr val="9E9E9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28" name="Google Shape;228;p18"/>
              <p:cNvSpPr/>
              <p:nvPr/>
            </p:nvSpPr>
            <p:spPr>
              <a:xfrm>
                <a:off x="1606398" y="2300425"/>
                <a:ext cx="1130400" cy="2010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9E9E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" name="Google Shape;229;p18"/>
            <p:cNvGrpSpPr/>
            <p:nvPr/>
          </p:nvGrpSpPr>
          <p:grpSpPr>
            <a:xfrm>
              <a:off x="6783750" y="1644298"/>
              <a:ext cx="1347231" cy="842552"/>
              <a:chOff x="6783750" y="1644298"/>
              <a:chExt cx="1347231" cy="842552"/>
            </a:xfrm>
          </p:grpSpPr>
          <p:sp>
            <p:nvSpPr>
              <p:cNvPr id="230" name="Google Shape;230;p18"/>
              <p:cNvSpPr/>
              <p:nvPr/>
            </p:nvSpPr>
            <p:spPr>
              <a:xfrm>
                <a:off x="6783750" y="2285850"/>
                <a:ext cx="1278000" cy="201000"/>
              </a:xfrm>
              <a:prstGeom prst="rightArrow">
                <a:avLst>
                  <a:gd fmla="val 50000" name="adj1"/>
                  <a:gd fmla="val 0" name="adj2"/>
                </a:avLst>
              </a:prstGeom>
              <a:solidFill>
                <a:srgbClr val="9E9E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 rot="-5400000">
                <a:off x="7634781" y="1939498"/>
                <a:ext cx="791400" cy="2010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9E9E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2" name="Google Shape;232;p18"/>
          <p:cNvGrpSpPr/>
          <p:nvPr/>
        </p:nvGrpSpPr>
        <p:grpSpPr>
          <a:xfrm>
            <a:off x="1272884" y="2372725"/>
            <a:ext cx="1463991" cy="1809080"/>
            <a:chOff x="1272884" y="2372725"/>
            <a:chExt cx="1463991" cy="1809080"/>
          </a:xfrm>
        </p:grpSpPr>
        <p:sp>
          <p:nvSpPr>
            <p:cNvPr id="233" name="Google Shape;233;p18"/>
            <p:cNvSpPr/>
            <p:nvPr/>
          </p:nvSpPr>
          <p:spPr>
            <a:xfrm rot="-5400000">
              <a:off x="1701925" y="2830675"/>
              <a:ext cx="1116900" cy="201000"/>
            </a:xfrm>
            <a:prstGeom prst="rightArrow">
              <a:avLst>
                <a:gd fmla="val 50000" name="adj1"/>
                <a:gd fmla="val 0" name="adj2"/>
              </a:avLst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2225375" y="3336043"/>
              <a:ext cx="511500" cy="201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5" name="Google Shape;235;p18"/>
            <p:cNvGrpSpPr/>
            <p:nvPr/>
          </p:nvGrpSpPr>
          <p:grpSpPr>
            <a:xfrm>
              <a:off x="1352306" y="3288121"/>
              <a:ext cx="755618" cy="246345"/>
              <a:chOff x="37600" y="2646775"/>
              <a:chExt cx="714600" cy="193500"/>
            </a:xfrm>
          </p:grpSpPr>
          <p:sp>
            <p:nvSpPr>
              <p:cNvPr id="236" name="Google Shape;236;p18"/>
              <p:cNvSpPr/>
              <p:nvPr/>
            </p:nvSpPr>
            <p:spPr>
              <a:xfrm>
                <a:off x="275800" y="2646775"/>
                <a:ext cx="238200" cy="193500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>
                <a:off x="514000" y="2646775"/>
                <a:ext cx="238200" cy="193500"/>
              </a:xfrm>
              <a:prstGeom prst="rect">
                <a:avLst/>
              </a:prstGeom>
              <a:solidFill>
                <a:srgbClr val="FF00FF"/>
              </a:solidFill>
              <a:ln cap="flat" cmpd="sng" w="9525">
                <a:solidFill>
                  <a:srgbClr val="1A1A1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>
                <a:off x="37600" y="2646775"/>
                <a:ext cx="238200" cy="193500"/>
              </a:xfrm>
              <a:prstGeom prst="rect">
                <a:avLst/>
              </a:prstGeom>
              <a:solidFill>
                <a:srgbClr val="4A86E8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9" name="Google Shape;239;p18"/>
            <p:cNvSpPr txBox="1"/>
            <p:nvPr/>
          </p:nvSpPr>
          <p:spPr>
            <a:xfrm>
              <a:off x="1272884" y="3577005"/>
              <a:ext cx="8607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Packet headers</a:t>
              </a:r>
              <a:endParaRPr/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364916" y="218975"/>
            <a:ext cx="8062277" cy="1613181"/>
            <a:chOff x="364916" y="218975"/>
            <a:chExt cx="8062277" cy="1613181"/>
          </a:xfrm>
        </p:grpSpPr>
        <p:grpSp>
          <p:nvGrpSpPr>
            <p:cNvPr id="241" name="Google Shape;241;p18"/>
            <p:cNvGrpSpPr/>
            <p:nvPr/>
          </p:nvGrpSpPr>
          <p:grpSpPr>
            <a:xfrm>
              <a:off x="364916" y="529239"/>
              <a:ext cx="8062277" cy="1302918"/>
              <a:chOff x="273129" y="542030"/>
              <a:chExt cx="8062277" cy="1302918"/>
            </a:xfrm>
          </p:grpSpPr>
          <p:cxnSp>
            <p:nvCxnSpPr>
              <p:cNvPr id="242" name="Google Shape;242;p18"/>
              <p:cNvCxnSpPr/>
              <p:nvPr/>
            </p:nvCxnSpPr>
            <p:spPr>
              <a:xfrm rot="10800000">
                <a:off x="1120239" y="1121167"/>
                <a:ext cx="11952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9138"/>
                </a:solidFill>
                <a:prstDash val="solid"/>
                <a:round/>
                <a:headEnd len="med" w="med" type="stealth"/>
                <a:tailEnd len="med" w="med" type="none"/>
              </a:ln>
            </p:spPr>
          </p:cxnSp>
          <p:grpSp>
            <p:nvGrpSpPr>
              <p:cNvPr id="243" name="Google Shape;243;p18"/>
              <p:cNvGrpSpPr/>
              <p:nvPr/>
            </p:nvGrpSpPr>
            <p:grpSpPr>
              <a:xfrm>
                <a:off x="273129" y="542030"/>
                <a:ext cx="8062277" cy="1302918"/>
                <a:chOff x="273129" y="930594"/>
                <a:chExt cx="8062277" cy="1302918"/>
              </a:xfrm>
            </p:grpSpPr>
            <p:grpSp>
              <p:nvGrpSpPr>
                <p:cNvPr id="244" name="Google Shape;244;p18"/>
                <p:cNvGrpSpPr/>
                <p:nvPr/>
              </p:nvGrpSpPr>
              <p:grpSpPr>
                <a:xfrm>
                  <a:off x="273129" y="936937"/>
                  <a:ext cx="889143" cy="1296574"/>
                  <a:chOff x="1257685" y="2386616"/>
                  <a:chExt cx="715320" cy="821344"/>
                </a:xfrm>
              </p:grpSpPr>
              <p:pic>
                <p:nvPicPr>
                  <p:cNvPr id="245" name="Google Shape;245;p18"/>
                  <p:cNvPicPr preferRelativeResize="0"/>
                  <p:nvPr/>
                </p:nvPicPr>
                <p:blipFill>
                  <a:blip r:embed="rId3">
                    <a:alphaModFix/>
                  </a:blip>
                  <a:stretch>
                    <a:fillRect/>
                  </a:stretch>
                </p:blipFill>
                <p:spPr>
                  <a:xfrm>
                    <a:off x="1268601" y="2503581"/>
                    <a:ext cx="704404" cy="7043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46" name="Google Shape;246;p18"/>
                  <p:cNvSpPr txBox="1"/>
                  <p:nvPr/>
                </p:nvSpPr>
                <p:spPr>
                  <a:xfrm>
                    <a:off x="1257685" y="2386616"/>
                    <a:ext cx="704400" cy="214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/>
                      <a:t>Client</a:t>
                    </a:r>
                    <a:endParaRPr sz="1600"/>
                  </a:p>
                </p:txBody>
              </p:sp>
            </p:grpSp>
            <p:grpSp>
              <p:nvGrpSpPr>
                <p:cNvPr id="247" name="Google Shape;247;p18"/>
                <p:cNvGrpSpPr/>
                <p:nvPr/>
              </p:nvGrpSpPr>
              <p:grpSpPr>
                <a:xfrm>
                  <a:off x="7509060" y="930594"/>
                  <a:ext cx="826346" cy="1073282"/>
                  <a:chOff x="2971709" y="1228895"/>
                  <a:chExt cx="664800" cy="679895"/>
                </a:xfrm>
              </p:grpSpPr>
              <p:pic>
                <p:nvPicPr>
                  <p:cNvPr id="248" name="Google Shape;248;p18"/>
                  <p:cNvPicPr preferRelativeResize="0"/>
                  <p:nvPr/>
                </p:nvPicPr>
                <p:blipFill>
                  <a:blip r:embed="rId4">
                    <a:alphaModFix/>
                  </a:blip>
                  <a:stretch>
                    <a:fillRect/>
                  </a:stretch>
                </p:blipFill>
                <p:spPr>
                  <a:xfrm>
                    <a:off x="3010909" y="1460180"/>
                    <a:ext cx="569730" cy="4486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49" name="Google Shape;249;p18"/>
                  <p:cNvSpPr txBox="1"/>
                  <p:nvPr/>
                </p:nvSpPr>
                <p:spPr>
                  <a:xfrm>
                    <a:off x="2971709" y="1228895"/>
                    <a:ext cx="664800" cy="214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/>
                      <a:t>Server</a:t>
                    </a:r>
                    <a:endParaRPr sz="1600"/>
                  </a:p>
                </p:txBody>
              </p:sp>
            </p:grpSp>
            <p:grpSp>
              <p:nvGrpSpPr>
                <p:cNvPr id="250" name="Google Shape;250;p18"/>
                <p:cNvGrpSpPr/>
                <p:nvPr/>
              </p:nvGrpSpPr>
              <p:grpSpPr>
                <a:xfrm>
                  <a:off x="1640041" y="987863"/>
                  <a:ext cx="2259937" cy="842479"/>
                  <a:chOff x="156973" y="2952999"/>
                  <a:chExt cx="2124600" cy="696609"/>
                </a:xfrm>
              </p:grpSpPr>
              <p:pic>
                <p:nvPicPr>
                  <p:cNvPr id="251" name="Google Shape;251;p18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26703" l="0" r="0" t="22336"/>
                  <a:stretch/>
                </p:blipFill>
                <p:spPr>
                  <a:xfrm>
                    <a:off x="803264" y="3179292"/>
                    <a:ext cx="905048" cy="4703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52" name="Google Shape;252;p18"/>
                  <p:cNvSpPr txBox="1"/>
                  <p:nvPr/>
                </p:nvSpPr>
                <p:spPr>
                  <a:xfrm>
                    <a:off x="156973" y="2952999"/>
                    <a:ext cx="2124600" cy="325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600"/>
                      <a:t>Switch</a:t>
                    </a:r>
                    <a:endParaRPr sz="1600"/>
                  </a:p>
                </p:txBody>
              </p:sp>
            </p:grpSp>
          </p:grpSp>
          <p:cxnSp>
            <p:nvCxnSpPr>
              <p:cNvPr id="253" name="Google Shape;253;p18"/>
              <p:cNvCxnSpPr/>
              <p:nvPr/>
            </p:nvCxnSpPr>
            <p:spPr>
              <a:xfrm flipH="1">
                <a:off x="3311339" y="1095167"/>
                <a:ext cx="4234200" cy="26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69138"/>
                </a:solidFill>
                <a:prstDash val="solid"/>
                <a:round/>
                <a:headEnd len="med" w="med" type="stealth"/>
                <a:tailEnd len="med" w="med" type="none"/>
              </a:ln>
            </p:spPr>
          </p:cxnSp>
          <p:cxnSp>
            <p:nvCxnSpPr>
              <p:cNvPr id="254" name="Google Shape;254;p18"/>
              <p:cNvCxnSpPr/>
              <p:nvPr/>
            </p:nvCxnSpPr>
            <p:spPr>
              <a:xfrm flipH="1" rot="10800000">
                <a:off x="3345864" y="1242467"/>
                <a:ext cx="4190700" cy="432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6AA84F"/>
                </a:solidFill>
                <a:prstDash val="solid"/>
                <a:round/>
                <a:headEnd len="med" w="med" type="stealth"/>
                <a:tailEnd len="med" w="med" type="none"/>
              </a:ln>
            </p:spPr>
          </p:cxnSp>
          <p:cxnSp>
            <p:nvCxnSpPr>
              <p:cNvPr id="255" name="Google Shape;255;p18"/>
              <p:cNvCxnSpPr/>
              <p:nvPr/>
            </p:nvCxnSpPr>
            <p:spPr>
              <a:xfrm>
                <a:off x="1146464" y="1277017"/>
                <a:ext cx="1151700" cy="87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6AA84F"/>
                </a:solidFill>
                <a:prstDash val="solid"/>
                <a:round/>
                <a:headEnd len="med" w="med" type="stealth"/>
                <a:tailEnd len="med" w="med" type="none"/>
              </a:ln>
            </p:spPr>
          </p:cxnSp>
        </p:grpSp>
        <p:cxnSp>
          <p:nvCxnSpPr>
            <p:cNvPr id="256" name="Google Shape;256;p18"/>
            <p:cNvCxnSpPr/>
            <p:nvPr/>
          </p:nvCxnSpPr>
          <p:spPr>
            <a:xfrm>
              <a:off x="3811723" y="760275"/>
              <a:ext cx="17100" cy="7188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257" name="Google Shape;257;p18"/>
            <p:cNvSpPr txBox="1"/>
            <p:nvPr/>
          </p:nvSpPr>
          <p:spPr>
            <a:xfrm>
              <a:off x="3311098" y="218975"/>
              <a:ext cx="1780500" cy="4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/>
                <a:t>Campus/</a:t>
              </a:r>
              <a:br>
                <a:rPr b="1" lang="en" sz="1600"/>
              </a:br>
              <a:r>
                <a:rPr b="1" lang="en" sz="1600"/>
                <a:t>enterprise edge</a:t>
              </a:r>
              <a:endParaRPr b="1" sz="1600"/>
            </a:p>
          </p:txBody>
        </p:sp>
      </p:grp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/>
          <p:nvPr>
            <p:ph type="title"/>
          </p:nvPr>
        </p:nvSpPr>
        <p:spPr>
          <a:xfrm>
            <a:off x="266707" y="13802"/>
            <a:ext cx="810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Continuous RTT Monitoring for TCP</a:t>
            </a:r>
            <a:endParaRPr b="0" sz="2800">
              <a:solidFill>
                <a:srgbClr val="4472C4"/>
              </a:solidFill>
            </a:endParaRPr>
          </a:p>
        </p:txBody>
      </p:sp>
      <p:sp>
        <p:nvSpPr>
          <p:cNvPr id="263" name="Google Shape;263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4" name="Google Shape;264;p19"/>
          <p:cNvGrpSpPr/>
          <p:nvPr/>
        </p:nvGrpSpPr>
        <p:grpSpPr>
          <a:xfrm>
            <a:off x="410450" y="622850"/>
            <a:ext cx="5855431" cy="2842034"/>
            <a:chOff x="2279350" y="1243486"/>
            <a:chExt cx="4710725" cy="1800351"/>
          </a:xfrm>
        </p:grpSpPr>
        <p:cxnSp>
          <p:nvCxnSpPr>
            <p:cNvPr id="265" name="Google Shape;265;p19"/>
            <p:cNvCxnSpPr/>
            <p:nvPr/>
          </p:nvCxnSpPr>
          <p:spPr>
            <a:xfrm flipH="1" rot="10800000">
              <a:off x="3037575" y="1613375"/>
              <a:ext cx="3952500" cy="15000"/>
            </a:xfrm>
            <a:prstGeom prst="straightConnector1">
              <a:avLst/>
            </a:prstGeom>
            <a:noFill/>
            <a:ln cap="flat" cmpd="sng" w="19050">
              <a:solidFill>
                <a:srgbClr val="3D85C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66" name="Google Shape;266;p19"/>
            <p:cNvCxnSpPr/>
            <p:nvPr/>
          </p:nvCxnSpPr>
          <p:spPr>
            <a:xfrm flipH="1" rot="10800000">
              <a:off x="3037575" y="2648150"/>
              <a:ext cx="3937800" cy="33300"/>
            </a:xfrm>
            <a:prstGeom prst="straightConnector1">
              <a:avLst/>
            </a:prstGeom>
            <a:noFill/>
            <a:ln cap="flat" cmpd="sng" w="19050">
              <a:solidFill>
                <a:srgbClr val="3D85C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267" name="Google Shape;26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9415" y="2458413"/>
              <a:ext cx="441432" cy="441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19"/>
            <p:cNvSpPr txBox="1"/>
            <p:nvPr/>
          </p:nvSpPr>
          <p:spPr>
            <a:xfrm>
              <a:off x="2279350" y="2829636"/>
              <a:ext cx="5886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Client</a:t>
              </a:r>
              <a:endParaRPr sz="1600"/>
            </a:p>
          </p:txBody>
        </p:sp>
        <p:pic>
          <p:nvPicPr>
            <p:cNvPr id="269" name="Google Shape;269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20227" y="1439280"/>
              <a:ext cx="527353" cy="4152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19"/>
            <p:cNvSpPr txBox="1"/>
            <p:nvPr/>
          </p:nvSpPr>
          <p:spPr>
            <a:xfrm>
              <a:off x="2289008" y="1243486"/>
              <a:ext cx="661500" cy="2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Server</a:t>
              </a:r>
              <a:endParaRPr sz="1600"/>
            </a:p>
          </p:txBody>
        </p:sp>
      </p:grpSp>
      <p:grpSp>
        <p:nvGrpSpPr>
          <p:cNvPr id="271" name="Google Shape;271;p19"/>
          <p:cNvGrpSpPr/>
          <p:nvPr/>
        </p:nvGrpSpPr>
        <p:grpSpPr>
          <a:xfrm>
            <a:off x="330777" y="1782973"/>
            <a:ext cx="5884082" cy="834606"/>
            <a:chOff x="1967736" y="2949751"/>
            <a:chExt cx="5531712" cy="749938"/>
          </a:xfrm>
        </p:grpSpPr>
        <p:pic>
          <p:nvPicPr>
            <p:cNvPr id="272" name="Google Shape;272;p19"/>
            <p:cNvPicPr preferRelativeResize="0"/>
            <p:nvPr/>
          </p:nvPicPr>
          <p:blipFill rotWithShape="1">
            <a:blip r:embed="rId5">
              <a:alphaModFix/>
            </a:blip>
            <a:srcRect b="26703" l="0" r="0" t="22336"/>
            <a:stretch/>
          </p:blipFill>
          <p:spPr>
            <a:xfrm>
              <a:off x="2266047" y="3365247"/>
              <a:ext cx="576925" cy="3344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19"/>
            <p:cNvSpPr txBox="1"/>
            <p:nvPr/>
          </p:nvSpPr>
          <p:spPr>
            <a:xfrm>
              <a:off x="1967736" y="2949751"/>
              <a:ext cx="1069500" cy="5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High-speed switch</a:t>
              </a:r>
              <a:endParaRPr/>
            </a:p>
          </p:txBody>
        </p:sp>
        <p:cxnSp>
          <p:nvCxnSpPr>
            <p:cNvPr id="274" name="Google Shape;274;p19"/>
            <p:cNvCxnSpPr/>
            <p:nvPr/>
          </p:nvCxnSpPr>
          <p:spPr>
            <a:xfrm flipH="1" rot="10800000">
              <a:off x="2953248" y="3562672"/>
              <a:ext cx="4546200" cy="26400"/>
            </a:xfrm>
            <a:prstGeom prst="straightConnector1">
              <a:avLst/>
            </a:prstGeom>
            <a:noFill/>
            <a:ln cap="flat" cmpd="sng" w="19050">
              <a:solidFill>
                <a:srgbClr val="4472C4"/>
              </a:solidFill>
              <a:prstDash val="dash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275" name="Google Shape;275;p19"/>
          <p:cNvGrpSpPr/>
          <p:nvPr/>
        </p:nvGrpSpPr>
        <p:grpSpPr>
          <a:xfrm>
            <a:off x="2046499" y="1159076"/>
            <a:ext cx="828241" cy="1714022"/>
            <a:chOff x="2493309" y="956453"/>
            <a:chExt cx="828241" cy="1714022"/>
          </a:xfrm>
        </p:grpSpPr>
        <p:cxnSp>
          <p:nvCxnSpPr>
            <p:cNvPr id="276" name="Google Shape;276;p19"/>
            <p:cNvCxnSpPr/>
            <p:nvPr/>
          </p:nvCxnSpPr>
          <p:spPr>
            <a:xfrm flipH="1" rot="10800000">
              <a:off x="2534350" y="1027075"/>
              <a:ext cx="787200" cy="1643400"/>
            </a:xfrm>
            <a:prstGeom prst="straightConnector1">
              <a:avLst/>
            </a:prstGeom>
            <a:noFill/>
            <a:ln cap="flat" cmpd="sng" w="19050">
              <a:solidFill>
                <a:srgbClr val="E6913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77" name="Google Shape;277;p19"/>
            <p:cNvSpPr txBox="1"/>
            <p:nvPr/>
          </p:nvSpPr>
          <p:spPr>
            <a:xfrm rot="-3871957">
              <a:off x="2332637" y="1356494"/>
              <a:ext cx="1099542" cy="338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Data (</a:t>
              </a:r>
              <a:r>
                <a:rPr lang="en">
                  <a:latin typeface="Lato"/>
                  <a:ea typeface="Lato"/>
                  <a:cs typeface="Lato"/>
                  <a:sym typeface="Lato"/>
                </a:rPr>
                <a:t>SEQ)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8" name="Google Shape;278;p19"/>
          <p:cNvGrpSpPr/>
          <p:nvPr/>
        </p:nvGrpSpPr>
        <p:grpSpPr>
          <a:xfrm>
            <a:off x="2874825" y="1229600"/>
            <a:ext cx="775800" cy="1660500"/>
            <a:chOff x="3321634" y="1026977"/>
            <a:chExt cx="775800" cy="1660500"/>
          </a:xfrm>
        </p:grpSpPr>
        <p:cxnSp>
          <p:nvCxnSpPr>
            <p:cNvPr id="279" name="Google Shape;279;p19"/>
            <p:cNvCxnSpPr/>
            <p:nvPr/>
          </p:nvCxnSpPr>
          <p:spPr>
            <a:xfrm>
              <a:off x="3321634" y="1026977"/>
              <a:ext cx="775800" cy="16605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80" name="Google Shape;280;p19"/>
            <p:cNvSpPr txBox="1"/>
            <p:nvPr/>
          </p:nvSpPr>
          <p:spPr>
            <a:xfrm rot="3909815">
              <a:off x="3350041" y="1384085"/>
              <a:ext cx="724950" cy="452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ACK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81" name="Google Shape;281;p19"/>
          <p:cNvGrpSpPr/>
          <p:nvPr/>
        </p:nvGrpSpPr>
        <p:grpSpPr>
          <a:xfrm>
            <a:off x="3726862" y="1205017"/>
            <a:ext cx="2490900" cy="2115306"/>
            <a:chOff x="4707071" y="1611994"/>
            <a:chExt cx="2490900" cy="2115306"/>
          </a:xfrm>
        </p:grpSpPr>
        <p:grpSp>
          <p:nvGrpSpPr>
            <p:cNvPr id="282" name="Google Shape;282;p19"/>
            <p:cNvGrpSpPr/>
            <p:nvPr/>
          </p:nvGrpSpPr>
          <p:grpSpPr>
            <a:xfrm>
              <a:off x="4707071" y="1611994"/>
              <a:ext cx="2490900" cy="2115306"/>
              <a:chOff x="4416925" y="1611994"/>
              <a:chExt cx="2490900" cy="2115306"/>
            </a:xfrm>
          </p:grpSpPr>
          <p:grpSp>
            <p:nvGrpSpPr>
              <p:cNvPr id="283" name="Google Shape;283;p19"/>
              <p:cNvGrpSpPr/>
              <p:nvPr/>
            </p:nvGrpSpPr>
            <p:grpSpPr>
              <a:xfrm>
                <a:off x="4705745" y="1611994"/>
                <a:ext cx="915593" cy="1663228"/>
                <a:chOff x="4553345" y="1633975"/>
                <a:chExt cx="915593" cy="1663228"/>
              </a:xfrm>
            </p:grpSpPr>
            <p:grpSp>
              <p:nvGrpSpPr>
                <p:cNvPr id="284" name="Google Shape;284;p19"/>
                <p:cNvGrpSpPr/>
                <p:nvPr/>
              </p:nvGrpSpPr>
              <p:grpSpPr>
                <a:xfrm>
                  <a:off x="4553345" y="1633975"/>
                  <a:ext cx="915593" cy="1663141"/>
                  <a:chOff x="3181745" y="719575"/>
                  <a:chExt cx="915593" cy="1663141"/>
                </a:xfrm>
              </p:grpSpPr>
              <p:grpSp>
                <p:nvGrpSpPr>
                  <p:cNvPr id="285" name="Google Shape;285;p19"/>
                  <p:cNvGrpSpPr/>
                  <p:nvPr/>
                </p:nvGrpSpPr>
                <p:grpSpPr>
                  <a:xfrm>
                    <a:off x="3181745" y="719575"/>
                    <a:ext cx="549005" cy="1646100"/>
                    <a:chOff x="3181745" y="1024375"/>
                    <a:chExt cx="549005" cy="1646100"/>
                  </a:xfrm>
                </p:grpSpPr>
                <p:cxnSp>
                  <p:nvCxnSpPr>
                    <p:cNvPr id="286" name="Google Shape;286;p19"/>
                    <p:cNvCxnSpPr/>
                    <p:nvPr/>
                  </p:nvCxnSpPr>
                  <p:spPr>
                    <a:xfrm flipH="1" rot="10800000">
                      <a:off x="3372550" y="1024375"/>
                      <a:ext cx="358200" cy="1646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E69138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  <p:sp>
                  <p:nvSpPr>
                    <p:cNvPr id="287" name="Google Shape;287;p19"/>
                    <p:cNvSpPr txBox="1"/>
                    <p:nvPr/>
                  </p:nvSpPr>
                  <p:spPr>
                    <a:xfrm rot="-4598445">
                      <a:off x="3097697" y="1449277"/>
                      <a:ext cx="646597" cy="3383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SEQ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p:txBody>
                </p:sp>
              </p:grpSp>
              <p:cxnSp>
                <p:nvCxnSpPr>
                  <p:cNvPr id="288" name="Google Shape;288;p19"/>
                  <p:cNvCxnSpPr/>
                  <p:nvPr/>
                </p:nvCxnSpPr>
                <p:spPr>
                  <a:xfrm>
                    <a:off x="3733438" y="721316"/>
                    <a:ext cx="363900" cy="1661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6AA84F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cxnSp>
              <p:nvCxnSpPr>
                <p:cNvPr id="289" name="Google Shape;289;p19"/>
                <p:cNvCxnSpPr/>
                <p:nvPr/>
              </p:nvCxnSpPr>
              <p:spPr>
                <a:xfrm flipH="1">
                  <a:off x="4824137" y="2888003"/>
                  <a:ext cx="7800" cy="409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" name="Google Shape;290;p19"/>
                <p:cNvCxnSpPr/>
                <p:nvPr/>
              </p:nvCxnSpPr>
              <p:spPr>
                <a:xfrm flipH="1">
                  <a:off x="5357537" y="2888003"/>
                  <a:ext cx="7800" cy="409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91" name="Google Shape;291;p19"/>
              <p:cNvGrpSpPr/>
              <p:nvPr/>
            </p:nvGrpSpPr>
            <p:grpSpPr>
              <a:xfrm>
                <a:off x="5150062" y="1611994"/>
                <a:ext cx="800988" cy="1663141"/>
                <a:chOff x="3296350" y="719575"/>
                <a:chExt cx="800988" cy="1663141"/>
              </a:xfrm>
            </p:grpSpPr>
            <p:cxnSp>
              <p:nvCxnSpPr>
                <p:cNvPr id="292" name="Google Shape;292;p19"/>
                <p:cNvCxnSpPr/>
                <p:nvPr/>
              </p:nvCxnSpPr>
              <p:spPr>
                <a:xfrm flipH="1" rot="10800000">
                  <a:off x="3296350" y="719575"/>
                  <a:ext cx="358200" cy="1646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9138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293" name="Google Shape;293;p19"/>
                <p:cNvCxnSpPr/>
                <p:nvPr/>
              </p:nvCxnSpPr>
              <p:spPr>
                <a:xfrm>
                  <a:off x="3733438" y="721316"/>
                  <a:ext cx="363900" cy="1661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grpSp>
            <p:nvGrpSpPr>
              <p:cNvPr id="294" name="Google Shape;294;p19"/>
              <p:cNvGrpSpPr/>
              <p:nvPr/>
            </p:nvGrpSpPr>
            <p:grpSpPr>
              <a:xfrm>
                <a:off x="5400642" y="1611994"/>
                <a:ext cx="724788" cy="1663141"/>
                <a:chOff x="3372550" y="719575"/>
                <a:chExt cx="724788" cy="1663141"/>
              </a:xfrm>
            </p:grpSpPr>
            <p:cxnSp>
              <p:nvCxnSpPr>
                <p:cNvPr id="295" name="Google Shape;295;p19"/>
                <p:cNvCxnSpPr/>
                <p:nvPr/>
              </p:nvCxnSpPr>
              <p:spPr>
                <a:xfrm flipH="1" rot="10800000">
                  <a:off x="3372550" y="719575"/>
                  <a:ext cx="358200" cy="1646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9138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296" name="Google Shape;296;p19"/>
                <p:cNvCxnSpPr/>
                <p:nvPr/>
              </p:nvCxnSpPr>
              <p:spPr>
                <a:xfrm>
                  <a:off x="3733438" y="721316"/>
                  <a:ext cx="363900" cy="1661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grpSp>
            <p:nvGrpSpPr>
              <p:cNvPr id="297" name="Google Shape;297;p19"/>
              <p:cNvGrpSpPr/>
              <p:nvPr/>
            </p:nvGrpSpPr>
            <p:grpSpPr>
              <a:xfrm>
                <a:off x="5668808" y="1611994"/>
                <a:ext cx="724788" cy="1663141"/>
                <a:chOff x="3372550" y="719575"/>
                <a:chExt cx="724788" cy="1663141"/>
              </a:xfrm>
            </p:grpSpPr>
            <p:cxnSp>
              <p:nvCxnSpPr>
                <p:cNvPr id="298" name="Google Shape;298;p19"/>
                <p:cNvCxnSpPr/>
                <p:nvPr/>
              </p:nvCxnSpPr>
              <p:spPr>
                <a:xfrm flipH="1" rot="10800000">
                  <a:off x="3372550" y="719575"/>
                  <a:ext cx="358200" cy="1646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69138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299" name="Google Shape;299;p19"/>
                <p:cNvCxnSpPr/>
                <p:nvPr/>
              </p:nvCxnSpPr>
              <p:spPr>
                <a:xfrm>
                  <a:off x="3733438" y="721316"/>
                  <a:ext cx="363900" cy="1661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6AA84F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cxnSp>
            <p:nvCxnSpPr>
              <p:cNvPr id="300" name="Google Shape;300;p19"/>
              <p:cNvCxnSpPr/>
              <p:nvPr/>
            </p:nvCxnSpPr>
            <p:spPr>
              <a:xfrm flipH="1">
                <a:off x="5753191" y="2866022"/>
                <a:ext cx="7800" cy="409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" name="Google Shape;301;p19"/>
              <p:cNvCxnSpPr/>
              <p:nvPr/>
            </p:nvCxnSpPr>
            <p:spPr>
              <a:xfrm flipH="1">
                <a:off x="6286591" y="2866022"/>
                <a:ext cx="7800" cy="409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02" name="Google Shape;302;p19"/>
              <p:cNvGrpSpPr/>
              <p:nvPr/>
            </p:nvGrpSpPr>
            <p:grpSpPr>
              <a:xfrm>
                <a:off x="4416925" y="3282471"/>
                <a:ext cx="2490900" cy="444829"/>
                <a:chOff x="2892925" y="2672871"/>
                <a:chExt cx="2490900" cy="444829"/>
              </a:xfrm>
            </p:grpSpPr>
            <p:sp>
              <p:nvSpPr>
                <p:cNvPr id="303" name="Google Shape;303;p19"/>
                <p:cNvSpPr/>
                <p:nvPr/>
              </p:nvSpPr>
              <p:spPr>
                <a:xfrm rot="5400000">
                  <a:off x="3664802" y="2467971"/>
                  <a:ext cx="117600" cy="527400"/>
                </a:xfrm>
                <a:prstGeom prst="rightBrace">
                  <a:avLst>
                    <a:gd fmla="val 53766" name="adj1"/>
                    <a:gd fmla="val 50000" name="adj2"/>
                  </a:avLst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4" name="Google Shape;304;p19"/>
                <p:cNvSpPr txBox="1"/>
                <p:nvPr/>
              </p:nvSpPr>
              <p:spPr>
                <a:xfrm>
                  <a:off x="2892925" y="2779300"/>
                  <a:ext cx="2490900" cy="338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200"/>
                    <a:t>Continuous per-packet RTT</a:t>
                  </a:r>
                  <a:endParaRPr b="1" sz="1200"/>
                </a:p>
              </p:txBody>
            </p:sp>
          </p:grpSp>
          <p:sp>
            <p:nvSpPr>
              <p:cNvPr id="305" name="Google Shape;305;p19"/>
              <p:cNvSpPr/>
              <p:nvPr/>
            </p:nvSpPr>
            <p:spPr>
              <a:xfrm rot="5400000">
                <a:off x="5958129" y="3070244"/>
                <a:ext cx="117600" cy="527400"/>
              </a:xfrm>
              <a:prstGeom prst="rightBrace">
                <a:avLst>
                  <a:gd fmla="val 53766" name="adj1"/>
                  <a:gd fmla="val 50000" name="adj2"/>
                </a:avLst>
              </a:prstGeom>
              <a:noFill/>
              <a:ln cap="flat" cmpd="sng" w="9525">
                <a:solidFill>
                  <a:srgbClr val="1A1A1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9"/>
              <p:cNvSpPr txBox="1"/>
              <p:nvPr/>
            </p:nvSpPr>
            <p:spPr>
              <a:xfrm rot="4607849">
                <a:off x="6022057" y="2165749"/>
                <a:ext cx="725064" cy="338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ACK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307" name="Google Shape;307;p19"/>
            <p:cNvSpPr txBox="1"/>
            <p:nvPr/>
          </p:nvSpPr>
          <p:spPr>
            <a:xfrm>
              <a:off x="4720700" y="2363800"/>
              <a:ext cx="4080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/>
                <a:t>...</a:t>
              </a:r>
              <a:endParaRPr b="1" sz="1600"/>
            </a:p>
          </p:txBody>
        </p:sp>
      </p:grpSp>
      <p:sp>
        <p:nvSpPr>
          <p:cNvPr id="308" name="Google Shape;308;p19"/>
          <p:cNvSpPr txBox="1"/>
          <p:nvPr/>
        </p:nvSpPr>
        <p:spPr>
          <a:xfrm>
            <a:off x="5803666" y="1956823"/>
            <a:ext cx="6492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…… </a:t>
            </a:r>
            <a:endParaRPr b="1" sz="1600"/>
          </a:p>
        </p:txBody>
      </p:sp>
      <p:grpSp>
        <p:nvGrpSpPr>
          <p:cNvPr id="309" name="Google Shape;309;p19"/>
          <p:cNvGrpSpPr/>
          <p:nvPr/>
        </p:nvGrpSpPr>
        <p:grpSpPr>
          <a:xfrm>
            <a:off x="1241725" y="2481016"/>
            <a:ext cx="1645200" cy="1337559"/>
            <a:chOff x="2918125" y="2481016"/>
            <a:chExt cx="1645200" cy="1337559"/>
          </a:xfrm>
        </p:grpSpPr>
        <p:cxnSp>
          <p:nvCxnSpPr>
            <p:cNvPr id="310" name="Google Shape;310;p19"/>
            <p:cNvCxnSpPr/>
            <p:nvPr/>
          </p:nvCxnSpPr>
          <p:spPr>
            <a:xfrm>
              <a:off x="3976474" y="2481016"/>
              <a:ext cx="3356" cy="9912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311" name="Google Shape;311;p19"/>
            <p:cNvSpPr txBox="1"/>
            <p:nvPr/>
          </p:nvSpPr>
          <p:spPr>
            <a:xfrm>
              <a:off x="2918125" y="3464875"/>
              <a:ext cx="1645200" cy="353700"/>
            </a:xfrm>
            <a:prstGeom prst="rect">
              <a:avLst/>
            </a:prstGeom>
            <a:noFill/>
            <a:ln cap="flat" cmpd="sng" w="28575">
              <a:solidFill>
                <a:srgbClr val="1A1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/>
                <a:t>eACK = SEQ# + len.</a:t>
              </a:r>
              <a:endParaRPr b="1" sz="1200"/>
            </a:p>
          </p:txBody>
        </p:sp>
      </p:grpSp>
      <p:grpSp>
        <p:nvGrpSpPr>
          <p:cNvPr id="312" name="Google Shape;312;p19"/>
          <p:cNvGrpSpPr/>
          <p:nvPr/>
        </p:nvGrpSpPr>
        <p:grpSpPr>
          <a:xfrm>
            <a:off x="3146725" y="2481016"/>
            <a:ext cx="1468500" cy="1337559"/>
            <a:chOff x="4823125" y="2481016"/>
            <a:chExt cx="1468500" cy="1337559"/>
          </a:xfrm>
        </p:grpSpPr>
        <p:cxnSp>
          <p:nvCxnSpPr>
            <p:cNvPr id="313" name="Google Shape;313;p19"/>
            <p:cNvCxnSpPr/>
            <p:nvPr/>
          </p:nvCxnSpPr>
          <p:spPr>
            <a:xfrm>
              <a:off x="5127573" y="2481016"/>
              <a:ext cx="3775" cy="9741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314" name="Google Shape;314;p19"/>
            <p:cNvSpPr txBox="1"/>
            <p:nvPr/>
          </p:nvSpPr>
          <p:spPr>
            <a:xfrm>
              <a:off x="4823125" y="3464875"/>
              <a:ext cx="1468500" cy="353700"/>
            </a:xfrm>
            <a:prstGeom prst="rect">
              <a:avLst/>
            </a:prstGeom>
            <a:noFill/>
            <a:ln cap="flat" cmpd="sng" w="28575">
              <a:solidFill>
                <a:srgbClr val="1A1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/>
                <a:t>eACK == ACK#?</a:t>
              </a:r>
              <a:endParaRPr b="1" sz="1200"/>
            </a:p>
          </p:txBody>
        </p:sp>
      </p:grpSp>
      <p:grpSp>
        <p:nvGrpSpPr>
          <p:cNvPr id="315" name="Google Shape;315;p19"/>
          <p:cNvGrpSpPr/>
          <p:nvPr/>
        </p:nvGrpSpPr>
        <p:grpSpPr>
          <a:xfrm>
            <a:off x="2163025" y="3840602"/>
            <a:ext cx="1421850" cy="783758"/>
            <a:chOff x="3839425" y="3840602"/>
            <a:chExt cx="1421850" cy="783758"/>
          </a:xfrm>
        </p:grpSpPr>
        <p:grpSp>
          <p:nvGrpSpPr>
            <p:cNvPr id="316" name="Google Shape;316;p19"/>
            <p:cNvGrpSpPr/>
            <p:nvPr/>
          </p:nvGrpSpPr>
          <p:grpSpPr>
            <a:xfrm>
              <a:off x="3841275" y="4159573"/>
              <a:ext cx="1416618" cy="464788"/>
              <a:chOff x="3309154" y="2687537"/>
              <a:chExt cx="1013100" cy="464788"/>
            </a:xfrm>
          </p:grpSpPr>
          <p:sp>
            <p:nvSpPr>
              <p:cNvPr id="317" name="Google Shape;317;p19"/>
              <p:cNvSpPr/>
              <p:nvPr/>
            </p:nvSpPr>
            <p:spPr>
              <a:xfrm rot="5400000">
                <a:off x="3754891" y="2334437"/>
                <a:ext cx="117600" cy="823800"/>
              </a:xfrm>
              <a:prstGeom prst="rightBrace">
                <a:avLst>
                  <a:gd fmla="val 53766" name="adj1"/>
                  <a:gd fmla="val 50000" name="adj2"/>
                </a:avLst>
              </a:prstGeom>
              <a:noFill/>
              <a:ln cap="flat" cmpd="sng" w="9525">
                <a:solidFill>
                  <a:srgbClr val="1A1A1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9"/>
              <p:cNvSpPr txBox="1"/>
              <p:nvPr/>
            </p:nvSpPr>
            <p:spPr>
              <a:xfrm>
                <a:off x="3309154" y="2813925"/>
                <a:ext cx="1013100" cy="3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/>
                  <a:t>Per-packet RTT</a:t>
                </a:r>
                <a:endParaRPr b="1" sz="1200"/>
              </a:p>
            </p:txBody>
          </p:sp>
        </p:grpSp>
        <p:pic>
          <p:nvPicPr>
            <p:cNvPr id="319" name="Google Shape;319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39425" y="3840602"/>
              <a:ext cx="278850" cy="27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82425" y="3840602"/>
              <a:ext cx="278850" cy="278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19"/>
          <p:cNvSpPr txBox="1"/>
          <p:nvPr/>
        </p:nvSpPr>
        <p:spPr>
          <a:xfrm>
            <a:off x="6597200" y="1331448"/>
            <a:ext cx="22767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Char char="●"/>
            </a:pPr>
            <a:r>
              <a:rPr lang="en" sz="1600">
                <a:solidFill>
                  <a:srgbClr val="1A1A1A"/>
                </a:solidFill>
              </a:rPr>
              <a:t>Retransmission ambiguity</a:t>
            </a:r>
            <a:br>
              <a:rPr lang="en" sz="1600">
                <a:solidFill>
                  <a:srgbClr val="1A1A1A"/>
                </a:solidFill>
              </a:rPr>
            </a:br>
            <a:endParaRPr sz="1600">
              <a:solidFill>
                <a:srgbClr val="1A1A1A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Char char="●"/>
            </a:pPr>
            <a:r>
              <a:rPr lang="en" sz="1600">
                <a:solidFill>
                  <a:srgbClr val="1A1A1A"/>
                </a:solidFill>
              </a:rPr>
              <a:t>Reordering ambiguity</a:t>
            </a:r>
            <a:br>
              <a:rPr lang="en" sz="1600">
                <a:solidFill>
                  <a:srgbClr val="1A1A1A"/>
                </a:solidFill>
              </a:rPr>
            </a:br>
            <a:endParaRPr sz="1600">
              <a:solidFill>
                <a:srgbClr val="1A1A1A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Char char="●"/>
            </a:pPr>
            <a:r>
              <a:rPr lang="en" sz="1600">
                <a:solidFill>
                  <a:srgbClr val="1A1A1A"/>
                </a:solidFill>
              </a:rPr>
              <a:t>Cumulative ACKs</a:t>
            </a:r>
            <a:endParaRPr sz="1600">
              <a:solidFill>
                <a:srgbClr val="1A1A1A"/>
              </a:solidFill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6894245" y="828275"/>
            <a:ext cx="17976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472C4"/>
                </a:solidFill>
              </a:rPr>
              <a:t>Trivial?</a:t>
            </a:r>
            <a:endParaRPr b="1" sz="2000">
              <a:solidFill>
                <a:srgbClr val="4472C4"/>
              </a:solidFill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6859614" y="3689825"/>
            <a:ext cx="2083500" cy="724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472C4"/>
                </a:solidFill>
              </a:rPr>
              <a:t>Idiosyncrasies</a:t>
            </a:r>
            <a:r>
              <a:rPr lang="en" sz="1700">
                <a:solidFill>
                  <a:srgbClr val="4472C4"/>
                </a:solidFill>
              </a:rPr>
              <a:t> of TCP traffic</a:t>
            </a:r>
            <a:endParaRPr sz="1700">
              <a:solidFill>
                <a:srgbClr val="4472C4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type="title"/>
          </p:nvPr>
        </p:nvSpPr>
        <p:spPr>
          <a:xfrm>
            <a:off x="266704" y="29400"/>
            <a:ext cx="3534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The Balancing Act</a:t>
            </a:r>
            <a:endParaRPr b="0" sz="2800">
              <a:solidFill>
                <a:srgbClr val="4472C4"/>
              </a:solidFill>
            </a:endParaRPr>
          </a:p>
        </p:txBody>
      </p:sp>
      <p:sp>
        <p:nvSpPr>
          <p:cNvPr id="329" name="Google Shape;329;p20"/>
          <p:cNvSpPr txBox="1"/>
          <p:nvPr>
            <p:ph idx="12" type="sldNum"/>
          </p:nvPr>
        </p:nvSpPr>
        <p:spPr>
          <a:xfrm>
            <a:off x="8497999" y="45017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0" name="Google Shape;330;p20"/>
          <p:cNvPicPr preferRelativeResize="0"/>
          <p:nvPr/>
        </p:nvPicPr>
        <p:blipFill rotWithShape="1">
          <a:blip r:embed="rId3">
            <a:alphaModFix/>
          </a:blip>
          <a:srcRect b="20539" l="0" r="0" t="19015"/>
          <a:stretch/>
        </p:blipFill>
        <p:spPr>
          <a:xfrm>
            <a:off x="1885950" y="2358725"/>
            <a:ext cx="5829300" cy="2199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20"/>
          <p:cNvGrpSpPr/>
          <p:nvPr/>
        </p:nvGrpSpPr>
        <p:grpSpPr>
          <a:xfrm>
            <a:off x="2126700" y="1237200"/>
            <a:ext cx="1906500" cy="2011650"/>
            <a:chOff x="1972550" y="1425975"/>
            <a:chExt cx="1906500" cy="2011650"/>
          </a:xfrm>
        </p:grpSpPr>
        <p:sp>
          <p:nvSpPr>
            <p:cNvPr id="332" name="Google Shape;332;p20"/>
            <p:cNvSpPr txBox="1"/>
            <p:nvPr/>
          </p:nvSpPr>
          <p:spPr>
            <a:xfrm>
              <a:off x="1972550" y="1425975"/>
              <a:ext cx="19065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600">
                  <a:solidFill>
                    <a:srgbClr val="1A1A1A"/>
                  </a:solidFill>
                </a:rPr>
                <a:t>Idiosyncrasies of</a:t>
              </a:r>
              <a:br>
                <a:rPr b="1" lang="en" sz="1600">
                  <a:solidFill>
                    <a:srgbClr val="1A1A1A"/>
                  </a:solidFill>
                </a:rPr>
              </a:br>
              <a:r>
                <a:rPr b="1" lang="en" sz="1600">
                  <a:solidFill>
                    <a:srgbClr val="1A1A1A"/>
                  </a:solidFill>
                </a:rPr>
                <a:t>TCP traffic</a:t>
              </a:r>
              <a:endParaRPr b="1" sz="1600">
                <a:solidFill>
                  <a:srgbClr val="1A1A1A"/>
                </a:solidFill>
              </a:endParaRPr>
            </a:p>
          </p:txBody>
        </p:sp>
        <p:pic>
          <p:nvPicPr>
            <p:cNvPr id="333" name="Google Shape;333;p20"/>
            <p:cNvPicPr preferRelativeResize="0"/>
            <p:nvPr/>
          </p:nvPicPr>
          <p:blipFill rotWithShape="1">
            <a:blip r:embed="rId4">
              <a:alphaModFix/>
            </a:blip>
            <a:srcRect b="22149" l="12121" r="11740" t="6329"/>
            <a:stretch/>
          </p:blipFill>
          <p:spPr>
            <a:xfrm>
              <a:off x="2246150" y="2142250"/>
              <a:ext cx="1295400" cy="1295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4" name="Google Shape;334;p20"/>
          <p:cNvGrpSpPr/>
          <p:nvPr/>
        </p:nvGrpSpPr>
        <p:grpSpPr>
          <a:xfrm>
            <a:off x="5140025" y="897548"/>
            <a:ext cx="2649600" cy="1509677"/>
            <a:chOff x="4911425" y="2837184"/>
            <a:chExt cx="2649600" cy="1509677"/>
          </a:xfrm>
        </p:grpSpPr>
        <p:sp>
          <p:nvSpPr>
            <p:cNvPr id="335" name="Google Shape;335;p20"/>
            <p:cNvSpPr txBox="1"/>
            <p:nvPr/>
          </p:nvSpPr>
          <p:spPr>
            <a:xfrm>
              <a:off x="4911425" y="2837184"/>
              <a:ext cx="26496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 sz="1600">
                  <a:solidFill>
                    <a:srgbClr val="1A1A1A"/>
                  </a:solidFill>
                </a:rPr>
                <a:t>Limitations of the programmable switch</a:t>
              </a:r>
              <a:endParaRPr b="1" sz="1600">
                <a:solidFill>
                  <a:srgbClr val="1A1A1A"/>
                </a:solidFill>
              </a:endParaRPr>
            </a:p>
          </p:txBody>
        </p:sp>
        <p:pic>
          <p:nvPicPr>
            <p:cNvPr id="336" name="Google Shape;336;p20"/>
            <p:cNvPicPr preferRelativeResize="0"/>
            <p:nvPr/>
          </p:nvPicPr>
          <p:blipFill rotWithShape="1">
            <a:blip r:embed="rId5">
              <a:alphaModFix/>
            </a:blip>
            <a:srcRect b="26703" l="0" r="0" t="22336"/>
            <a:stretch/>
          </p:blipFill>
          <p:spPr>
            <a:xfrm>
              <a:off x="5586175" y="3416886"/>
              <a:ext cx="1437100" cy="929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1"/>
          <p:cNvGrpSpPr/>
          <p:nvPr/>
        </p:nvGrpSpPr>
        <p:grpSpPr>
          <a:xfrm>
            <a:off x="5577375" y="2799365"/>
            <a:ext cx="2133925" cy="418381"/>
            <a:chOff x="4007988" y="3494298"/>
            <a:chExt cx="2133925" cy="254583"/>
          </a:xfrm>
        </p:grpSpPr>
        <p:sp>
          <p:nvSpPr>
            <p:cNvPr id="342" name="Google Shape;342;p21"/>
            <p:cNvSpPr/>
            <p:nvPr/>
          </p:nvSpPr>
          <p:spPr>
            <a:xfrm rot="-374209">
              <a:off x="5089716" y="3549894"/>
              <a:ext cx="1046594" cy="6160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 txBox="1"/>
            <p:nvPr/>
          </p:nvSpPr>
          <p:spPr>
            <a:xfrm>
              <a:off x="4007988" y="3603681"/>
              <a:ext cx="1203300" cy="14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Max. byte </a:t>
              </a:r>
              <a:r>
                <a:rPr i="1" lang="en" sz="900"/>
                <a:t>affected</a:t>
              </a:r>
              <a:endParaRPr i="1" sz="900"/>
            </a:p>
          </p:txBody>
        </p:sp>
      </p:grpSp>
      <p:sp>
        <p:nvSpPr>
          <p:cNvPr id="344" name="Google Shape;344;p21"/>
          <p:cNvSpPr txBox="1"/>
          <p:nvPr>
            <p:ph idx="1" type="body"/>
          </p:nvPr>
        </p:nvSpPr>
        <p:spPr>
          <a:xfrm>
            <a:off x="311700" y="653779"/>
            <a:ext cx="4332600" cy="10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Challenges:</a:t>
            </a:r>
            <a:endParaRPr sz="160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TCP retransmission ambiguity</a:t>
            </a:r>
            <a:endParaRPr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TCP reordering ambiguity</a:t>
            </a:r>
            <a:endParaRPr i="1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21"/>
          <p:cNvSpPr txBox="1"/>
          <p:nvPr>
            <p:ph idx="1" type="body"/>
          </p:nvPr>
        </p:nvSpPr>
        <p:spPr>
          <a:xfrm>
            <a:off x="4502700" y="611721"/>
            <a:ext cx="4332600" cy="10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●"/>
            </a:pPr>
            <a:r>
              <a:rPr b="1" lang="en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Our solution:</a:t>
            </a:r>
            <a:r>
              <a:rPr lang="en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Store per-flow state</a:t>
            </a:r>
            <a:endParaRPr sz="1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Detect retransmission, reordering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Eliminates erroneous RTT sampling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21"/>
          <p:cNvGrpSpPr/>
          <p:nvPr/>
        </p:nvGrpSpPr>
        <p:grpSpPr>
          <a:xfrm>
            <a:off x="304800" y="1965450"/>
            <a:ext cx="3695032" cy="831950"/>
            <a:chOff x="304800" y="2651250"/>
            <a:chExt cx="3695032" cy="831950"/>
          </a:xfrm>
        </p:grpSpPr>
        <p:sp>
          <p:nvSpPr>
            <p:cNvPr id="348" name="Google Shape;348;p21"/>
            <p:cNvSpPr/>
            <p:nvPr/>
          </p:nvSpPr>
          <p:spPr>
            <a:xfrm>
              <a:off x="304800" y="3142700"/>
              <a:ext cx="1051500" cy="340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377475" y="3142700"/>
              <a:ext cx="1595400" cy="340500"/>
            </a:xfrm>
            <a:prstGeom prst="rect">
              <a:avLst/>
            </a:prstGeom>
            <a:solidFill>
              <a:srgbClr val="FCE5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993932" y="3142700"/>
              <a:ext cx="1005900" cy="3405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 rot="5400000">
              <a:off x="2063475" y="1171100"/>
              <a:ext cx="178500" cy="3681000"/>
            </a:xfrm>
            <a:prstGeom prst="lef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 txBox="1"/>
            <p:nvPr/>
          </p:nvSpPr>
          <p:spPr>
            <a:xfrm>
              <a:off x="318800" y="2651250"/>
              <a:ext cx="36810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/>
                <a:t>Flow Sequence Number Space</a:t>
              </a:r>
              <a:endParaRPr b="1" sz="1000"/>
            </a:p>
          </p:txBody>
        </p:sp>
      </p:grpSp>
      <p:sp>
        <p:nvSpPr>
          <p:cNvPr id="353" name="Google Shape;353;p21"/>
          <p:cNvSpPr txBox="1"/>
          <p:nvPr/>
        </p:nvSpPr>
        <p:spPr>
          <a:xfrm>
            <a:off x="350399" y="2506425"/>
            <a:ext cx="1005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Already ACKed</a:t>
            </a:r>
            <a:endParaRPr sz="900"/>
          </a:p>
        </p:txBody>
      </p:sp>
      <p:sp>
        <p:nvSpPr>
          <p:cNvPr id="354" name="Google Shape;354;p21"/>
          <p:cNvSpPr txBox="1"/>
          <p:nvPr/>
        </p:nvSpPr>
        <p:spPr>
          <a:xfrm>
            <a:off x="3055780" y="2506425"/>
            <a:ext cx="866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Not seen yet</a:t>
            </a:r>
            <a:endParaRPr sz="900"/>
          </a:p>
        </p:txBody>
      </p:sp>
      <p:sp>
        <p:nvSpPr>
          <p:cNvPr id="355" name="Google Shape;355;p21"/>
          <p:cNvSpPr txBox="1"/>
          <p:nvPr/>
        </p:nvSpPr>
        <p:spPr>
          <a:xfrm>
            <a:off x="1384775" y="2506425"/>
            <a:ext cx="1595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Transmitted but not ACKed</a:t>
            </a:r>
            <a:endParaRPr sz="900"/>
          </a:p>
        </p:txBody>
      </p:sp>
      <p:grpSp>
        <p:nvGrpSpPr>
          <p:cNvPr id="356" name="Google Shape;356;p21"/>
          <p:cNvGrpSpPr/>
          <p:nvPr/>
        </p:nvGrpSpPr>
        <p:grpSpPr>
          <a:xfrm>
            <a:off x="807588" y="2822775"/>
            <a:ext cx="1088700" cy="379339"/>
            <a:chOff x="807588" y="3508575"/>
            <a:chExt cx="1088700" cy="379339"/>
          </a:xfrm>
        </p:grpSpPr>
        <p:sp>
          <p:nvSpPr>
            <p:cNvPr id="357" name="Google Shape;357;p21"/>
            <p:cNvSpPr/>
            <p:nvPr/>
          </p:nvSpPr>
          <p:spPr>
            <a:xfrm rot="-5400000">
              <a:off x="1263750" y="3546375"/>
              <a:ext cx="174000" cy="98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807588" y="3649414"/>
              <a:ext cx="10887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Max. byte ACKed</a:t>
              </a:r>
              <a:endParaRPr sz="900"/>
            </a:p>
          </p:txBody>
        </p:sp>
      </p:grpSp>
      <p:grpSp>
        <p:nvGrpSpPr>
          <p:cNvPr id="359" name="Google Shape;359;p21"/>
          <p:cNvGrpSpPr/>
          <p:nvPr/>
        </p:nvGrpSpPr>
        <p:grpSpPr>
          <a:xfrm>
            <a:off x="2332153" y="2822775"/>
            <a:ext cx="1287000" cy="379350"/>
            <a:chOff x="2332153" y="3508575"/>
            <a:chExt cx="1287000" cy="379350"/>
          </a:xfrm>
        </p:grpSpPr>
        <p:sp>
          <p:nvSpPr>
            <p:cNvPr id="360" name="Google Shape;360;p21"/>
            <p:cNvSpPr/>
            <p:nvPr/>
          </p:nvSpPr>
          <p:spPr>
            <a:xfrm rot="-5400000">
              <a:off x="2879078" y="3546375"/>
              <a:ext cx="174000" cy="98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2332153" y="3649425"/>
              <a:ext cx="12870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Max. byte transmitted</a:t>
              </a:r>
              <a:endParaRPr sz="900"/>
            </a:p>
          </p:txBody>
        </p:sp>
      </p:grpSp>
      <p:sp>
        <p:nvSpPr>
          <p:cNvPr id="362" name="Google Shape;362;p21"/>
          <p:cNvSpPr txBox="1"/>
          <p:nvPr/>
        </p:nvSpPr>
        <p:spPr>
          <a:xfrm>
            <a:off x="-126423" y="3218323"/>
            <a:ext cx="46938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1A1A1A"/>
                </a:solidFill>
              </a:rPr>
              <a:t>Measurement Range</a:t>
            </a:r>
            <a:r>
              <a:rPr lang="en" sz="1150">
                <a:solidFill>
                  <a:srgbClr val="1A1A1A"/>
                </a:solidFill>
              </a:rPr>
              <a:t> = [Max. byte ACKed, Max. byte transmitted]</a:t>
            </a:r>
            <a:endParaRPr sz="1150">
              <a:solidFill>
                <a:srgbClr val="1A1A1A"/>
              </a:solidFill>
            </a:endParaRPr>
          </a:p>
        </p:txBody>
      </p:sp>
      <p:grpSp>
        <p:nvGrpSpPr>
          <p:cNvPr id="363" name="Google Shape;363;p21"/>
          <p:cNvGrpSpPr/>
          <p:nvPr/>
        </p:nvGrpSpPr>
        <p:grpSpPr>
          <a:xfrm>
            <a:off x="5105400" y="2456900"/>
            <a:ext cx="3695032" cy="340500"/>
            <a:chOff x="5105400" y="3142700"/>
            <a:chExt cx="3695032" cy="340500"/>
          </a:xfrm>
        </p:grpSpPr>
        <p:sp>
          <p:nvSpPr>
            <p:cNvPr id="364" name="Google Shape;364;p21"/>
            <p:cNvSpPr/>
            <p:nvPr/>
          </p:nvSpPr>
          <p:spPr>
            <a:xfrm>
              <a:off x="5105400" y="3142700"/>
              <a:ext cx="1051500" cy="340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6178075" y="3142700"/>
              <a:ext cx="1595400" cy="340500"/>
            </a:xfrm>
            <a:prstGeom prst="rect">
              <a:avLst/>
            </a:prstGeom>
            <a:solidFill>
              <a:srgbClr val="FCE5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7794532" y="3142700"/>
              <a:ext cx="1005900" cy="3405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1"/>
            <p:cNvSpPr txBox="1"/>
            <p:nvPr/>
          </p:nvSpPr>
          <p:spPr>
            <a:xfrm>
              <a:off x="5150999" y="3192225"/>
              <a:ext cx="10059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Already ACKed</a:t>
              </a:r>
              <a:endParaRPr sz="900"/>
            </a:p>
          </p:txBody>
        </p:sp>
        <p:sp>
          <p:nvSpPr>
            <p:cNvPr id="368" name="Google Shape;368;p21"/>
            <p:cNvSpPr txBox="1"/>
            <p:nvPr/>
          </p:nvSpPr>
          <p:spPr>
            <a:xfrm>
              <a:off x="7856380" y="3192225"/>
              <a:ext cx="8667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Not seen yet</a:t>
              </a:r>
              <a:endParaRPr sz="900"/>
            </a:p>
          </p:txBody>
        </p:sp>
      </p:grpSp>
      <p:grpSp>
        <p:nvGrpSpPr>
          <p:cNvPr id="369" name="Google Shape;369;p21"/>
          <p:cNvGrpSpPr/>
          <p:nvPr/>
        </p:nvGrpSpPr>
        <p:grpSpPr>
          <a:xfrm>
            <a:off x="5608188" y="2822775"/>
            <a:ext cx="1088700" cy="379339"/>
            <a:chOff x="5608188" y="3508575"/>
            <a:chExt cx="1088700" cy="379339"/>
          </a:xfrm>
        </p:grpSpPr>
        <p:sp>
          <p:nvSpPr>
            <p:cNvPr id="370" name="Google Shape;370;p21"/>
            <p:cNvSpPr/>
            <p:nvPr/>
          </p:nvSpPr>
          <p:spPr>
            <a:xfrm rot="-5400000">
              <a:off x="6064350" y="3546375"/>
              <a:ext cx="174000" cy="98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1"/>
            <p:cNvSpPr txBox="1"/>
            <p:nvPr/>
          </p:nvSpPr>
          <p:spPr>
            <a:xfrm>
              <a:off x="5608188" y="3649414"/>
              <a:ext cx="10887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Max. byte ACKed</a:t>
              </a:r>
              <a:endParaRPr sz="900"/>
            </a:p>
          </p:txBody>
        </p:sp>
      </p:grpSp>
      <p:grpSp>
        <p:nvGrpSpPr>
          <p:cNvPr id="372" name="Google Shape;372;p21"/>
          <p:cNvGrpSpPr/>
          <p:nvPr/>
        </p:nvGrpSpPr>
        <p:grpSpPr>
          <a:xfrm>
            <a:off x="7132753" y="2822775"/>
            <a:ext cx="1287000" cy="379350"/>
            <a:chOff x="7132753" y="3508575"/>
            <a:chExt cx="1287000" cy="379350"/>
          </a:xfrm>
        </p:grpSpPr>
        <p:sp>
          <p:nvSpPr>
            <p:cNvPr id="373" name="Google Shape;373;p21"/>
            <p:cNvSpPr/>
            <p:nvPr/>
          </p:nvSpPr>
          <p:spPr>
            <a:xfrm rot="-5400000">
              <a:off x="7679678" y="3546375"/>
              <a:ext cx="174000" cy="98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1"/>
            <p:cNvSpPr txBox="1"/>
            <p:nvPr/>
          </p:nvSpPr>
          <p:spPr>
            <a:xfrm>
              <a:off x="7132753" y="3649425"/>
              <a:ext cx="12870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Max. byte transmitted</a:t>
              </a:r>
              <a:endParaRPr sz="900"/>
            </a:p>
          </p:txBody>
        </p:sp>
      </p:grpSp>
      <p:sp>
        <p:nvSpPr>
          <p:cNvPr id="375" name="Google Shape;375;p21"/>
          <p:cNvSpPr txBox="1"/>
          <p:nvPr/>
        </p:nvSpPr>
        <p:spPr>
          <a:xfrm>
            <a:off x="6185375" y="2506425"/>
            <a:ext cx="1595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Transmitted but not ACKed</a:t>
            </a:r>
            <a:endParaRPr sz="900"/>
          </a:p>
        </p:txBody>
      </p:sp>
      <p:grpSp>
        <p:nvGrpSpPr>
          <p:cNvPr id="376" name="Google Shape;376;p21"/>
          <p:cNvGrpSpPr/>
          <p:nvPr/>
        </p:nvGrpSpPr>
        <p:grpSpPr>
          <a:xfrm>
            <a:off x="7033937" y="2025500"/>
            <a:ext cx="731980" cy="433503"/>
            <a:chOff x="6805337" y="2711300"/>
            <a:chExt cx="731980" cy="433503"/>
          </a:xfrm>
        </p:grpSpPr>
        <p:sp>
          <p:nvSpPr>
            <p:cNvPr id="377" name="Google Shape;377;p21"/>
            <p:cNvSpPr/>
            <p:nvPr/>
          </p:nvSpPr>
          <p:spPr>
            <a:xfrm>
              <a:off x="6815900" y="2711300"/>
              <a:ext cx="715200" cy="2385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pkt.</a:t>
              </a: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378" name="Google Shape;378;p21"/>
            <p:cNvCxnSpPr/>
            <p:nvPr/>
          </p:nvCxnSpPr>
          <p:spPr>
            <a:xfrm flipH="1">
              <a:off x="6805337" y="2735603"/>
              <a:ext cx="7800" cy="4092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21"/>
            <p:cNvCxnSpPr/>
            <p:nvPr/>
          </p:nvCxnSpPr>
          <p:spPr>
            <a:xfrm flipH="1">
              <a:off x="7529517" y="2735603"/>
              <a:ext cx="7800" cy="4092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0" name="Google Shape;380;p21"/>
          <p:cNvGrpSpPr/>
          <p:nvPr/>
        </p:nvGrpSpPr>
        <p:grpSpPr>
          <a:xfrm>
            <a:off x="7543500" y="1635802"/>
            <a:ext cx="1286982" cy="515376"/>
            <a:chOff x="7306241" y="2319870"/>
            <a:chExt cx="1286982" cy="515376"/>
          </a:xfrm>
        </p:grpSpPr>
        <p:sp>
          <p:nvSpPr>
            <p:cNvPr id="381" name="Google Shape;381;p21"/>
            <p:cNvSpPr/>
            <p:nvPr/>
          </p:nvSpPr>
          <p:spPr>
            <a:xfrm>
              <a:off x="7306241" y="2319870"/>
              <a:ext cx="1286982" cy="51537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382" name="Google Shape;382;p21"/>
            <p:cNvSpPr txBox="1"/>
            <p:nvPr/>
          </p:nvSpPr>
          <p:spPr>
            <a:xfrm>
              <a:off x="7445124" y="2452917"/>
              <a:ext cx="10059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</a:rPr>
                <a:t>Retransmission</a:t>
              </a:r>
              <a:endParaRPr sz="900">
                <a:solidFill>
                  <a:schemeClr val="lt1"/>
                </a:solidFill>
              </a:endParaRPr>
            </a:p>
          </p:txBody>
        </p:sp>
      </p:grpSp>
      <p:grpSp>
        <p:nvGrpSpPr>
          <p:cNvPr id="383" name="Google Shape;383;p21"/>
          <p:cNvGrpSpPr/>
          <p:nvPr/>
        </p:nvGrpSpPr>
        <p:grpSpPr>
          <a:xfrm>
            <a:off x="5430804" y="2048192"/>
            <a:ext cx="731980" cy="410811"/>
            <a:chOff x="5327281" y="2733992"/>
            <a:chExt cx="731980" cy="410811"/>
          </a:xfrm>
        </p:grpSpPr>
        <p:sp>
          <p:nvSpPr>
            <p:cNvPr id="384" name="Google Shape;384;p21"/>
            <p:cNvSpPr/>
            <p:nvPr/>
          </p:nvSpPr>
          <p:spPr>
            <a:xfrm>
              <a:off x="5330280" y="2733992"/>
              <a:ext cx="715200" cy="2385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ACK pkt.</a:t>
              </a: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385" name="Google Shape;385;p21"/>
            <p:cNvCxnSpPr/>
            <p:nvPr/>
          </p:nvCxnSpPr>
          <p:spPr>
            <a:xfrm flipH="1">
              <a:off x="5327281" y="2735603"/>
              <a:ext cx="7800" cy="4092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86" name="Google Shape;386;p21"/>
            <p:cNvCxnSpPr/>
            <p:nvPr/>
          </p:nvCxnSpPr>
          <p:spPr>
            <a:xfrm flipH="1">
              <a:off x="6051461" y="2735603"/>
              <a:ext cx="7800" cy="4092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7" name="Google Shape;387;p21"/>
          <p:cNvGrpSpPr/>
          <p:nvPr/>
        </p:nvGrpSpPr>
        <p:grpSpPr>
          <a:xfrm>
            <a:off x="4541245" y="1678470"/>
            <a:ext cx="1005900" cy="515376"/>
            <a:chOff x="4541245" y="2364270"/>
            <a:chExt cx="1005900" cy="515376"/>
          </a:xfrm>
        </p:grpSpPr>
        <p:sp>
          <p:nvSpPr>
            <p:cNvPr id="388" name="Google Shape;388;p21"/>
            <p:cNvSpPr/>
            <p:nvPr/>
          </p:nvSpPr>
          <p:spPr>
            <a:xfrm>
              <a:off x="4580484" y="2364270"/>
              <a:ext cx="959958" cy="51537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</a:endParaRPr>
            </a:p>
          </p:txBody>
        </p:sp>
        <p:sp>
          <p:nvSpPr>
            <p:cNvPr id="389" name="Google Shape;389;p21"/>
            <p:cNvSpPr txBox="1"/>
            <p:nvPr/>
          </p:nvSpPr>
          <p:spPr>
            <a:xfrm>
              <a:off x="4541245" y="2497317"/>
              <a:ext cx="10059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</a:rPr>
                <a:t>Reordering</a:t>
              </a:r>
              <a:endParaRPr sz="900">
                <a:solidFill>
                  <a:schemeClr val="lt1"/>
                </a:solidFill>
              </a:endParaRPr>
            </a:p>
          </p:txBody>
        </p:sp>
      </p:grpSp>
      <p:sp>
        <p:nvSpPr>
          <p:cNvPr id="390" name="Google Shape;390;p21"/>
          <p:cNvSpPr txBox="1"/>
          <p:nvPr/>
        </p:nvSpPr>
        <p:spPr>
          <a:xfrm>
            <a:off x="6104125" y="2498850"/>
            <a:ext cx="1732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/>
              <a:t>Affected by retx., reordering</a:t>
            </a:r>
            <a:endParaRPr b="1" i="1" sz="900"/>
          </a:p>
        </p:txBody>
      </p:sp>
      <p:sp>
        <p:nvSpPr>
          <p:cNvPr id="391" name="Google Shape;391;p21"/>
          <p:cNvSpPr txBox="1"/>
          <p:nvPr/>
        </p:nvSpPr>
        <p:spPr>
          <a:xfrm>
            <a:off x="4544280" y="3223707"/>
            <a:ext cx="46938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1A1A1A"/>
                </a:solidFill>
              </a:rPr>
              <a:t>Measurement Range</a:t>
            </a:r>
            <a:r>
              <a:rPr lang="en" sz="1150">
                <a:solidFill>
                  <a:srgbClr val="1A1A1A"/>
                </a:solidFill>
              </a:rPr>
              <a:t> = [Max. byte </a:t>
            </a:r>
            <a:r>
              <a:rPr b="1" i="1" lang="en" sz="1150">
                <a:solidFill>
                  <a:srgbClr val="1A1A1A"/>
                </a:solidFill>
              </a:rPr>
              <a:t>affected</a:t>
            </a:r>
            <a:r>
              <a:rPr lang="en" sz="1150">
                <a:solidFill>
                  <a:srgbClr val="1A1A1A"/>
                </a:solidFill>
              </a:rPr>
              <a:t>, Max. byte transmitted]</a:t>
            </a:r>
            <a:endParaRPr sz="1150">
              <a:solidFill>
                <a:srgbClr val="1A1A1A"/>
              </a:solidFill>
            </a:endParaRPr>
          </a:p>
        </p:txBody>
      </p:sp>
      <p:sp>
        <p:nvSpPr>
          <p:cNvPr id="392" name="Google Shape;392;p21"/>
          <p:cNvSpPr txBox="1"/>
          <p:nvPr/>
        </p:nvSpPr>
        <p:spPr>
          <a:xfrm>
            <a:off x="926527" y="3651275"/>
            <a:ext cx="77412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</a:rPr>
              <a:t>Measurement Range</a:t>
            </a:r>
            <a:r>
              <a:rPr lang="en" sz="1600">
                <a:solidFill>
                  <a:srgbClr val="0000FF"/>
                </a:solidFill>
              </a:rPr>
              <a:t> = [Max. byte </a:t>
            </a:r>
            <a:r>
              <a:rPr b="1" i="1" lang="en" sz="1600">
                <a:solidFill>
                  <a:srgbClr val="0000FF"/>
                </a:solidFill>
              </a:rPr>
              <a:t>ACKed</a:t>
            </a:r>
            <a:r>
              <a:rPr lang="en" sz="1600">
                <a:solidFill>
                  <a:srgbClr val="0000FF"/>
                </a:solidFill>
              </a:rPr>
              <a:t> or </a:t>
            </a:r>
            <a:r>
              <a:rPr b="1" i="1" lang="en" sz="1600">
                <a:solidFill>
                  <a:srgbClr val="0000FF"/>
                </a:solidFill>
              </a:rPr>
              <a:t>affected</a:t>
            </a:r>
            <a:r>
              <a:rPr lang="en" sz="1600">
                <a:solidFill>
                  <a:srgbClr val="0000FF"/>
                </a:solidFill>
              </a:rPr>
              <a:t>, Max. byte </a:t>
            </a:r>
            <a:r>
              <a:rPr b="1" i="1" lang="en" sz="1600">
                <a:solidFill>
                  <a:srgbClr val="0000FF"/>
                </a:solidFill>
              </a:rPr>
              <a:t>transmitted</a:t>
            </a:r>
            <a:r>
              <a:rPr lang="en" sz="1600">
                <a:solidFill>
                  <a:srgbClr val="0000FF"/>
                </a:solidFill>
              </a:rPr>
              <a:t>]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393" name="Google Shape;393;p21"/>
          <p:cNvSpPr txBox="1"/>
          <p:nvPr>
            <p:ph type="title"/>
          </p:nvPr>
        </p:nvSpPr>
        <p:spPr>
          <a:xfrm>
            <a:off x="266699" y="29400"/>
            <a:ext cx="4770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4472C4"/>
                </a:solidFill>
              </a:rPr>
              <a:t>Designing for Correctness</a:t>
            </a:r>
            <a:endParaRPr b="0" sz="2800">
              <a:solidFill>
                <a:srgbClr val="4472C4"/>
              </a:solidFill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8201975" y="2812470"/>
            <a:ext cx="933300" cy="21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</a:rPr>
              <a:t>No Sample!</a:t>
            </a:r>
            <a:endParaRPr b="1" sz="10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