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tags/tag29.xml" ContentType="application/vnd.openxmlformats-officedocument.presentationml.tags+xml"/>
  <Override PartName="/ppt/notesSlides/notesSlide30.xml" ContentType="application/vnd.openxmlformats-officedocument.presentationml.notesSlide+xml"/>
  <Override PartName="/ppt/tags/tag30.xml" ContentType="application/vnd.openxmlformats-officedocument.presentationml.tags+xml"/>
  <Override PartName="/ppt/notesSlides/notesSlide31.xml" ContentType="application/vnd.openxmlformats-officedocument.presentationml.notesSlide+xml"/>
  <Override PartName="/ppt/tags/tag31.xml" ContentType="application/vnd.openxmlformats-officedocument.presentationml.tags+xml"/>
  <Override PartName="/ppt/notesSlides/notesSlide32.xml" ContentType="application/vnd.openxmlformats-officedocument.presentationml.notesSlide+xml"/>
  <Override PartName="/ppt/tags/tag32.xml" ContentType="application/vnd.openxmlformats-officedocument.presentationml.tags+xml"/>
  <Override PartName="/ppt/notesSlides/notesSlide33.xml" ContentType="application/vnd.openxmlformats-officedocument.presentationml.notesSlide+xml"/>
  <Override PartName="/ppt/tags/tag33.xml" ContentType="application/vnd.openxmlformats-officedocument.presentationml.tags+xml"/>
  <Override PartName="/ppt/notesSlides/notesSlide34.xml" ContentType="application/vnd.openxmlformats-officedocument.presentationml.notesSlide+xml"/>
  <Override PartName="/ppt/tags/tag34.xml" ContentType="application/vnd.openxmlformats-officedocument.presentationml.tags+xml"/>
  <Override PartName="/ppt/notesSlides/notesSlide35.xml" ContentType="application/vnd.openxmlformats-officedocument.presentationml.notesSlide+xml"/>
  <Override PartName="/ppt/tags/tag35.xml" ContentType="application/vnd.openxmlformats-officedocument.presentationml.tags+xml"/>
  <Override PartName="/ppt/notesSlides/notesSlide36.xml" ContentType="application/vnd.openxmlformats-officedocument.presentationml.notesSlide+xml"/>
  <Override PartName="/ppt/tags/tag36.xml" ContentType="application/vnd.openxmlformats-officedocument.presentationml.tags+xml"/>
  <Override PartName="/ppt/notesSlides/notesSlide37.xml" ContentType="application/vnd.openxmlformats-officedocument.presentationml.notesSlide+xml"/>
  <Override PartName="/ppt/tags/tag37.xml" ContentType="application/vnd.openxmlformats-officedocument.presentationml.tags+xml"/>
  <Override PartName="/ppt/notesSlides/notesSlide38.xml" ContentType="application/vnd.openxmlformats-officedocument.presentationml.notesSlide+xml"/>
  <Override PartName="/ppt/tags/tag38.xml" ContentType="application/vnd.openxmlformats-officedocument.presentationml.tags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84" r:id="rId1"/>
  </p:sldMasterIdLst>
  <p:notesMasterIdLst>
    <p:notesMasterId r:id="rId43"/>
  </p:notesMasterIdLst>
  <p:sldIdLst>
    <p:sldId id="256" r:id="rId2"/>
    <p:sldId id="339" r:id="rId3"/>
    <p:sldId id="381" r:id="rId4"/>
    <p:sldId id="382" r:id="rId5"/>
    <p:sldId id="384" r:id="rId6"/>
    <p:sldId id="342" r:id="rId7"/>
    <p:sldId id="383" r:id="rId8"/>
    <p:sldId id="387" r:id="rId9"/>
    <p:sldId id="386" r:id="rId10"/>
    <p:sldId id="388" r:id="rId11"/>
    <p:sldId id="389" r:id="rId12"/>
    <p:sldId id="394" r:id="rId13"/>
    <p:sldId id="397" r:id="rId14"/>
    <p:sldId id="411" r:id="rId15"/>
    <p:sldId id="412" r:id="rId16"/>
    <p:sldId id="413" r:id="rId17"/>
    <p:sldId id="395" r:id="rId18"/>
    <p:sldId id="274" r:id="rId19"/>
    <p:sldId id="351" r:id="rId20"/>
    <p:sldId id="425" r:id="rId21"/>
    <p:sldId id="398" r:id="rId22"/>
    <p:sldId id="400" r:id="rId23"/>
    <p:sldId id="365" r:id="rId24"/>
    <p:sldId id="402" r:id="rId25"/>
    <p:sldId id="403" r:id="rId26"/>
    <p:sldId id="404" r:id="rId27"/>
    <p:sldId id="405" r:id="rId28"/>
    <p:sldId id="406" r:id="rId29"/>
    <p:sldId id="410" r:id="rId30"/>
    <p:sldId id="420" r:id="rId31"/>
    <p:sldId id="421" r:id="rId32"/>
    <p:sldId id="422" r:id="rId33"/>
    <p:sldId id="423" r:id="rId34"/>
    <p:sldId id="424" r:id="rId35"/>
    <p:sldId id="414" r:id="rId36"/>
    <p:sldId id="415" r:id="rId37"/>
    <p:sldId id="416" r:id="rId38"/>
    <p:sldId id="417" r:id="rId39"/>
    <p:sldId id="418" r:id="rId40"/>
    <p:sldId id="419" r:id="rId41"/>
    <p:sldId id="399" r:id="rId4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1E1F"/>
    <a:srgbClr val="1C9900"/>
    <a:srgbClr val="DEEBF7"/>
    <a:srgbClr val="FF33CC"/>
    <a:srgbClr val="ED411D"/>
    <a:srgbClr val="2379B5"/>
    <a:srgbClr val="F5E4D0"/>
    <a:srgbClr val="0070C0"/>
    <a:srgbClr val="3365FF"/>
    <a:srgbClr val="00AC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7" autoAdjust="0"/>
    <p:restoredTop sz="87189" autoAdjust="0"/>
  </p:normalViewPr>
  <p:slideViewPr>
    <p:cSldViewPr snapToGrid="0" snapToObjects="1">
      <p:cViewPr>
        <p:scale>
          <a:sx n="90" d="100"/>
          <a:sy n="90" d="100"/>
        </p:scale>
        <p:origin x="-108" y="-23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95" d="100"/>
        <a:sy n="9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localhost\\\Users\mohammad\Downloads\network_trac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0969035403844"/>
          <c:y val="9.2178139300603298E-2"/>
          <c:w val="0.75701442058195001"/>
          <c:h val="0.77210129783836501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throughput (mbps)</c:v>
                </c:pt>
              </c:strCache>
            </c:strRef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Sheet1!$M$1:$M$266</c:f>
              <c:numCache>
                <c:formatCode>General</c:formatCode>
                <c:ptCount val="266"/>
                <c:pt idx="1">
                  <c:v>0</c:v>
                </c:pt>
                <c:pt idx="2">
                  <c:v>1.15999984741</c:v>
                </c:pt>
                <c:pt idx="3">
                  <c:v>1.8999998569500001</c:v>
                </c:pt>
                <c:pt idx="4">
                  <c:v>3.3399999141699981</c:v>
                </c:pt>
                <c:pt idx="5">
                  <c:v>5.07999992371</c:v>
                </c:pt>
                <c:pt idx="6">
                  <c:v>6.2699999809299998</c:v>
                </c:pt>
                <c:pt idx="7">
                  <c:v>6.82999992371</c:v>
                </c:pt>
                <c:pt idx="8">
                  <c:v>7.4299998283399997</c:v>
                </c:pt>
                <c:pt idx="9">
                  <c:v>8.1899998188000005</c:v>
                </c:pt>
                <c:pt idx="10">
                  <c:v>8.9599997997299994</c:v>
                </c:pt>
                <c:pt idx="11">
                  <c:v>9.5999999046299997</c:v>
                </c:pt>
                <c:pt idx="12">
                  <c:v>10.149999856899999</c:v>
                </c:pt>
                <c:pt idx="13">
                  <c:v>10.8699998856</c:v>
                </c:pt>
                <c:pt idx="14">
                  <c:v>11.509999990500001</c:v>
                </c:pt>
                <c:pt idx="15">
                  <c:v>12.169999837900001</c:v>
                </c:pt>
                <c:pt idx="16">
                  <c:v>12.6599998474</c:v>
                </c:pt>
                <c:pt idx="17">
                  <c:v>13.25</c:v>
                </c:pt>
                <c:pt idx="18">
                  <c:v>13.809999942799999</c:v>
                </c:pt>
                <c:pt idx="19">
                  <c:v>14.4299998283</c:v>
                </c:pt>
                <c:pt idx="20">
                  <c:v>14.9099998474</c:v>
                </c:pt>
                <c:pt idx="21">
                  <c:v>15.599999904600001</c:v>
                </c:pt>
                <c:pt idx="22">
                  <c:v>16.029999971399999</c:v>
                </c:pt>
                <c:pt idx="23">
                  <c:v>16.549999952299999</c:v>
                </c:pt>
                <c:pt idx="24">
                  <c:v>17.169999837900001</c:v>
                </c:pt>
                <c:pt idx="25">
                  <c:v>17.8599998951</c:v>
                </c:pt>
                <c:pt idx="26">
                  <c:v>18.569999933199998</c:v>
                </c:pt>
                <c:pt idx="27">
                  <c:v>19.299999952299999</c:v>
                </c:pt>
                <c:pt idx="28">
                  <c:v>19.739999771099999</c:v>
                </c:pt>
                <c:pt idx="29">
                  <c:v>20.449999809299999</c:v>
                </c:pt>
                <c:pt idx="30">
                  <c:v>21.119999885599999</c:v>
                </c:pt>
                <c:pt idx="31">
                  <c:v>21.819999933199998</c:v>
                </c:pt>
                <c:pt idx="32">
                  <c:v>22.639999866499998</c:v>
                </c:pt>
                <c:pt idx="33">
                  <c:v>24.059999942800001</c:v>
                </c:pt>
                <c:pt idx="34">
                  <c:v>25.259999990499999</c:v>
                </c:pt>
                <c:pt idx="35">
                  <c:v>26.349999904600001</c:v>
                </c:pt>
                <c:pt idx="36">
                  <c:v>27.059999942800001</c:v>
                </c:pt>
                <c:pt idx="37">
                  <c:v>27.7099997997</c:v>
                </c:pt>
                <c:pt idx="38">
                  <c:v>28.429999828300001</c:v>
                </c:pt>
                <c:pt idx="39">
                  <c:v>29.329999923700001</c:v>
                </c:pt>
                <c:pt idx="40">
                  <c:v>30.099999904600001</c:v>
                </c:pt>
                <c:pt idx="41">
                  <c:v>30.679999828300001</c:v>
                </c:pt>
                <c:pt idx="42">
                  <c:v>31.409999847400002</c:v>
                </c:pt>
                <c:pt idx="43">
                  <c:v>32.059999942799998</c:v>
                </c:pt>
                <c:pt idx="44">
                  <c:v>32.689999818799997</c:v>
                </c:pt>
                <c:pt idx="45">
                  <c:v>33.289999961900001</c:v>
                </c:pt>
                <c:pt idx="46">
                  <c:v>33.929999828299998</c:v>
                </c:pt>
                <c:pt idx="47">
                  <c:v>34.5899999142</c:v>
                </c:pt>
                <c:pt idx="48">
                  <c:v>35.149999856900003</c:v>
                </c:pt>
                <c:pt idx="49">
                  <c:v>35.7099997997</c:v>
                </c:pt>
                <c:pt idx="50">
                  <c:v>36.319999933200002</c:v>
                </c:pt>
                <c:pt idx="51">
                  <c:v>36.969999790199999</c:v>
                </c:pt>
                <c:pt idx="52">
                  <c:v>37.549999952299999</c:v>
                </c:pt>
                <c:pt idx="53">
                  <c:v>38.129999875999999</c:v>
                </c:pt>
                <c:pt idx="54">
                  <c:v>38.719999790199999</c:v>
                </c:pt>
                <c:pt idx="55">
                  <c:v>39.289999961900001</c:v>
                </c:pt>
                <c:pt idx="56">
                  <c:v>39.949999809300003</c:v>
                </c:pt>
                <c:pt idx="57">
                  <c:v>40.549999952299999</c:v>
                </c:pt>
                <c:pt idx="58">
                  <c:v>41.029999971400002</c:v>
                </c:pt>
                <c:pt idx="59">
                  <c:v>41.279999971400002</c:v>
                </c:pt>
                <c:pt idx="60">
                  <c:v>42.069999933200002</c:v>
                </c:pt>
                <c:pt idx="61">
                  <c:v>42.669999837900001</c:v>
                </c:pt>
                <c:pt idx="62">
                  <c:v>43.279999971400002</c:v>
                </c:pt>
                <c:pt idx="63">
                  <c:v>43.539999961900001</c:v>
                </c:pt>
                <c:pt idx="64">
                  <c:v>43.759999990499999</c:v>
                </c:pt>
                <c:pt idx="65">
                  <c:v>44.069999933200002</c:v>
                </c:pt>
                <c:pt idx="66">
                  <c:v>45.719999790199999</c:v>
                </c:pt>
                <c:pt idx="67">
                  <c:v>46.5</c:v>
                </c:pt>
                <c:pt idx="68">
                  <c:v>47.029999971400002</c:v>
                </c:pt>
                <c:pt idx="69">
                  <c:v>47.869999885600002</c:v>
                </c:pt>
                <c:pt idx="70">
                  <c:v>48.719999790199999</c:v>
                </c:pt>
                <c:pt idx="71">
                  <c:v>49.969999790199999</c:v>
                </c:pt>
                <c:pt idx="72">
                  <c:v>50.629999875999999</c:v>
                </c:pt>
                <c:pt idx="73">
                  <c:v>51.419999837900001</c:v>
                </c:pt>
                <c:pt idx="74">
                  <c:v>52.359999895100003</c:v>
                </c:pt>
                <c:pt idx="75">
                  <c:v>53.189999818799997</c:v>
                </c:pt>
                <c:pt idx="76">
                  <c:v>54.199999809300003</c:v>
                </c:pt>
                <c:pt idx="77">
                  <c:v>54.969999790199999</c:v>
                </c:pt>
                <c:pt idx="78">
                  <c:v>55.829999923700001</c:v>
                </c:pt>
                <c:pt idx="79">
                  <c:v>56.559999942799998</c:v>
                </c:pt>
                <c:pt idx="80">
                  <c:v>57.289999961900001</c:v>
                </c:pt>
                <c:pt idx="81">
                  <c:v>57.909999847400002</c:v>
                </c:pt>
                <c:pt idx="82">
                  <c:v>58.619999885600002</c:v>
                </c:pt>
                <c:pt idx="83">
                  <c:v>59.269999980900003</c:v>
                </c:pt>
                <c:pt idx="84">
                  <c:v>60.049999952299999</c:v>
                </c:pt>
                <c:pt idx="85">
                  <c:v>60.679999828299998</c:v>
                </c:pt>
                <c:pt idx="86">
                  <c:v>61.579999923700001</c:v>
                </c:pt>
                <c:pt idx="87">
                  <c:v>62.039999961900001</c:v>
                </c:pt>
                <c:pt idx="88">
                  <c:v>62.609999895100003</c:v>
                </c:pt>
                <c:pt idx="89">
                  <c:v>63.289999961900001</c:v>
                </c:pt>
                <c:pt idx="90">
                  <c:v>64.029999971400002</c:v>
                </c:pt>
                <c:pt idx="91">
                  <c:v>64.699999809299996</c:v>
                </c:pt>
                <c:pt idx="92">
                  <c:v>65.289999961899994</c:v>
                </c:pt>
                <c:pt idx="93">
                  <c:v>65.719999790200006</c:v>
                </c:pt>
                <c:pt idx="94">
                  <c:v>66.809999942800005</c:v>
                </c:pt>
                <c:pt idx="95">
                  <c:v>67.719999790200006</c:v>
                </c:pt>
                <c:pt idx="96">
                  <c:v>68.479999780699998</c:v>
                </c:pt>
                <c:pt idx="97">
                  <c:v>69.199999809299996</c:v>
                </c:pt>
                <c:pt idx="98">
                  <c:v>70.049999952299999</c:v>
                </c:pt>
                <c:pt idx="99">
                  <c:v>70.869999885599995</c:v>
                </c:pt>
                <c:pt idx="100">
                  <c:v>72.199999809299996</c:v>
                </c:pt>
                <c:pt idx="101">
                  <c:v>73.869999885599995</c:v>
                </c:pt>
                <c:pt idx="102">
                  <c:v>75</c:v>
                </c:pt>
                <c:pt idx="103">
                  <c:v>75.899999856899996</c:v>
                </c:pt>
                <c:pt idx="104">
                  <c:v>76.7099997997</c:v>
                </c:pt>
                <c:pt idx="105">
                  <c:v>77.729999780699998</c:v>
                </c:pt>
                <c:pt idx="106">
                  <c:v>78.689999818798896</c:v>
                </c:pt>
                <c:pt idx="107">
                  <c:v>79.809999942800005</c:v>
                </c:pt>
                <c:pt idx="108">
                  <c:v>80.789999961899994</c:v>
                </c:pt>
                <c:pt idx="109">
                  <c:v>81.689999818798896</c:v>
                </c:pt>
                <c:pt idx="110">
                  <c:v>82.579999923700001</c:v>
                </c:pt>
                <c:pt idx="111">
                  <c:v>83.429999828299998</c:v>
                </c:pt>
                <c:pt idx="112">
                  <c:v>84.399999856899996</c:v>
                </c:pt>
                <c:pt idx="113">
                  <c:v>85.339999914200007</c:v>
                </c:pt>
                <c:pt idx="114">
                  <c:v>86.5</c:v>
                </c:pt>
                <c:pt idx="115">
                  <c:v>87.619999885599981</c:v>
                </c:pt>
                <c:pt idx="116">
                  <c:v>88.909999847400002</c:v>
                </c:pt>
                <c:pt idx="117">
                  <c:v>89.759999990500006</c:v>
                </c:pt>
                <c:pt idx="118">
                  <c:v>90.829999923700001</c:v>
                </c:pt>
                <c:pt idx="119">
                  <c:v>92.269999980899996</c:v>
                </c:pt>
                <c:pt idx="120">
                  <c:v>93.169999837899198</c:v>
                </c:pt>
                <c:pt idx="121">
                  <c:v>94.279999971400002</c:v>
                </c:pt>
                <c:pt idx="122">
                  <c:v>95.379999875999445</c:v>
                </c:pt>
                <c:pt idx="123">
                  <c:v>96.609999895100003</c:v>
                </c:pt>
                <c:pt idx="124">
                  <c:v>97.149999856899996</c:v>
                </c:pt>
                <c:pt idx="125">
                  <c:v>98.799999952299999</c:v>
                </c:pt>
                <c:pt idx="126">
                  <c:v>100.039999962</c:v>
                </c:pt>
                <c:pt idx="127">
                  <c:v>101.109999895</c:v>
                </c:pt>
                <c:pt idx="128">
                  <c:v>101.479999781</c:v>
                </c:pt>
                <c:pt idx="129">
                  <c:v>101.75999999</c:v>
                </c:pt>
                <c:pt idx="130">
                  <c:v>102.42999982800001</c:v>
                </c:pt>
                <c:pt idx="131">
                  <c:v>105.32999992400001</c:v>
                </c:pt>
                <c:pt idx="132">
                  <c:v>107.17999982800001</c:v>
                </c:pt>
                <c:pt idx="133">
                  <c:v>108.109999895</c:v>
                </c:pt>
                <c:pt idx="134">
                  <c:v>109.589999914</c:v>
                </c:pt>
                <c:pt idx="135">
                  <c:v>110.75</c:v>
                </c:pt>
                <c:pt idx="136">
                  <c:v>112.80999994299999</c:v>
                </c:pt>
                <c:pt idx="137">
                  <c:v>113.989999771</c:v>
                </c:pt>
                <c:pt idx="138">
                  <c:v>115.15999984699999</c:v>
                </c:pt>
                <c:pt idx="139">
                  <c:v>116.869999886</c:v>
                </c:pt>
                <c:pt idx="140">
                  <c:v>118.50999999</c:v>
                </c:pt>
                <c:pt idx="141">
                  <c:v>119.739999771</c:v>
                </c:pt>
                <c:pt idx="142">
                  <c:v>121.169999838</c:v>
                </c:pt>
                <c:pt idx="143">
                  <c:v>123.039999962</c:v>
                </c:pt>
                <c:pt idx="144">
                  <c:v>124.92999982800001</c:v>
                </c:pt>
                <c:pt idx="145">
                  <c:v>127.489999771</c:v>
                </c:pt>
                <c:pt idx="146">
                  <c:v>128.31999993299999</c:v>
                </c:pt>
                <c:pt idx="147">
                  <c:v>131.14999985700001</c:v>
                </c:pt>
                <c:pt idx="148">
                  <c:v>135.75999999000001</c:v>
                </c:pt>
                <c:pt idx="149">
                  <c:v>139.50999999000001</c:v>
                </c:pt>
                <c:pt idx="150">
                  <c:v>140.82999992399999</c:v>
                </c:pt>
                <c:pt idx="151">
                  <c:v>144.539999962</c:v>
                </c:pt>
                <c:pt idx="152">
                  <c:v>146.36999988599999</c:v>
                </c:pt>
                <c:pt idx="153">
                  <c:v>149.75999999000001</c:v>
                </c:pt>
                <c:pt idx="154">
                  <c:v>151.88999986600001</c:v>
                </c:pt>
                <c:pt idx="155">
                  <c:v>153.31999993299999</c:v>
                </c:pt>
                <c:pt idx="156">
                  <c:v>154.73999977099999</c:v>
                </c:pt>
                <c:pt idx="157">
                  <c:v>155.70999979999999</c:v>
                </c:pt>
                <c:pt idx="158">
                  <c:v>156.339999914</c:v>
                </c:pt>
                <c:pt idx="159">
                  <c:v>157.50999999000001</c:v>
                </c:pt>
                <c:pt idx="160">
                  <c:v>158.98999977099999</c:v>
                </c:pt>
                <c:pt idx="161">
                  <c:v>160.11999988599999</c:v>
                </c:pt>
                <c:pt idx="162">
                  <c:v>161.169999838</c:v>
                </c:pt>
                <c:pt idx="163">
                  <c:v>162.31999993299999</c:v>
                </c:pt>
                <c:pt idx="164">
                  <c:v>163.36999988599999</c:v>
                </c:pt>
                <c:pt idx="165">
                  <c:v>164.669999838</c:v>
                </c:pt>
                <c:pt idx="166">
                  <c:v>165.60999989499999</c:v>
                </c:pt>
                <c:pt idx="167">
                  <c:v>166.54999995200001</c:v>
                </c:pt>
                <c:pt idx="168">
                  <c:v>167.63999986600001</c:v>
                </c:pt>
                <c:pt idx="169">
                  <c:v>168.71999978999989</c:v>
                </c:pt>
                <c:pt idx="170">
                  <c:v>170.589999914</c:v>
                </c:pt>
                <c:pt idx="171">
                  <c:v>172.10999989499999</c:v>
                </c:pt>
                <c:pt idx="172">
                  <c:v>173.289999962</c:v>
                </c:pt>
                <c:pt idx="173">
                  <c:v>174.229999781</c:v>
                </c:pt>
                <c:pt idx="174">
                  <c:v>175.51999998100001</c:v>
                </c:pt>
                <c:pt idx="175">
                  <c:v>177.01999998100001</c:v>
                </c:pt>
                <c:pt idx="176">
                  <c:v>178.55999994300001</c:v>
                </c:pt>
                <c:pt idx="177">
                  <c:v>179.94999980899999</c:v>
                </c:pt>
                <c:pt idx="178">
                  <c:v>180.86999988599999</c:v>
                </c:pt>
                <c:pt idx="179">
                  <c:v>181.779999971</c:v>
                </c:pt>
                <c:pt idx="180">
                  <c:v>182.68999981900001</c:v>
                </c:pt>
                <c:pt idx="181">
                  <c:v>183.5</c:v>
                </c:pt>
                <c:pt idx="182">
                  <c:v>184.23999977099999</c:v>
                </c:pt>
                <c:pt idx="183">
                  <c:v>185.039999962</c:v>
                </c:pt>
                <c:pt idx="184">
                  <c:v>185.81999993299999</c:v>
                </c:pt>
                <c:pt idx="185">
                  <c:v>186.50999999000001</c:v>
                </c:pt>
                <c:pt idx="186">
                  <c:v>187.45999979999999</c:v>
                </c:pt>
                <c:pt idx="187">
                  <c:v>188.35999989499999</c:v>
                </c:pt>
                <c:pt idx="188">
                  <c:v>189.04999995200001</c:v>
                </c:pt>
                <c:pt idx="189">
                  <c:v>189.379999876</c:v>
                </c:pt>
                <c:pt idx="190">
                  <c:v>190.5</c:v>
                </c:pt>
                <c:pt idx="191">
                  <c:v>191.18999981900001</c:v>
                </c:pt>
                <c:pt idx="192">
                  <c:v>191.849999905</c:v>
                </c:pt>
                <c:pt idx="193">
                  <c:v>192.14999985700001</c:v>
                </c:pt>
                <c:pt idx="194">
                  <c:v>192.38999986600001</c:v>
                </c:pt>
                <c:pt idx="195">
                  <c:v>192.76999998100001</c:v>
                </c:pt>
                <c:pt idx="196">
                  <c:v>194.69999980899999</c:v>
                </c:pt>
                <c:pt idx="197">
                  <c:v>195.69999980899999</c:v>
                </c:pt>
                <c:pt idx="198">
                  <c:v>196.419999838</c:v>
                </c:pt>
                <c:pt idx="199">
                  <c:v>197.45999979999999</c:v>
                </c:pt>
                <c:pt idx="200">
                  <c:v>198.21999978999989</c:v>
                </c:pt>
                <c:pt idx="201">
                  <c:v>199.32999992399999</c:v>
                </c:pt>
                <c:pt idx="202">
                  <c:v>200.089999914</c:v>
                </c:pt>
                <c:pt idx="203">
                  <c:v>201.67999982800001</c:v>
                </c:pt>
                <c:pt idx="204">
                  <c:v>203.71999978999989</c:v>
                </c:pt>
                <c:pt idx="205">
                  <c:v>204.919999838</c:v>
                </c:pt>
                <c:pt idx="206">
                  <c:v>205.919999838</c:v>
                </c:pt>
                <c:pt idx="207">
                  <c:v>206.669999838</c:v>
                </c:pt>
                <c:pt idx="208">
                  <c:v>207.65999984699999</c:v>
                </c:pt>
                <c:pt idx="209">
                  <c:v>208.75</c:v>
                </c:pt>
                <c:pt idx="210">
                  <c:v>210.05999994300001</c:v>
                </c:pt>
                <c:pt idx="211">
                  <c:v>210.90999984699999</c:v>
                </c:pt>
                <c:pt idx="212">
                  <c:v>212.039999962</c:v>
                </c:pt>
                <c:pt idx="213">
                  <c:v>213.31999993299999</c:v>
                </c:pt>
                <c:pt idx="214">
                  <c:v>214.95999979999999</c:v>
                </c:pt>
                <c:pt idx="215">
                  <c:v>216.5</c:v>
                </c:pt>
                <c:pt idx="216">
                  <c:v>218.96999979</c:v>
                </c:pt>
                <c:pt idx="217">
                  <c:v>220.229999781</c:v>
                </c:pt>
                <c:pt idx="218">
                  <c:v>222.57999992399999</c:v>
                </c:pt>
                <c:pt idx="219">
                  <c:v>227.779999971</c:v>
                </c:pt>
                <c:pt idx="220">
                  <c:v>232.669999838</c:v>
                </c:pt>
                <c:pt idx="221">
                  <c:v>237.69999980899999</c:v>
                </c:pt>
                <c:pt idx="222">
                  <c:v>241.29999995200001</c:v>
                </c:pt>
                <c:pt idx="223">
                  <c:v>244.89999985700001</c:v>
                </c:pt>
                <c:pt idx="224">
                  <c:v>249.04999995200001</c:v>
                </c:pt>
                <c:pt idx="225">
                  <c:v>253.779999971</c:v>
                </c:pt>
                <c:pt idx="226">
                  <c:v>256.73999977099862</c:v>
                </c:pt>
                <c:pt idx="227">
                  <c:v>257.86999988600002</c:v>
                </c:pt>
                <c:pt idx="228">
                  <c:v>258.85999989499999</c:v>
                </c:pt>
                <c:pt idx="229">
                  <c:v>259.72999978099921</c:v>
                </c:pt>
                <c:pt idx="230">
                  <c:v>260.82999992399999</c:v>
                </c:pt>
                <c:pt idx="231">
                  <c:v>261.85999989499999</c:v>
                </c:pt>
                <c:pt idx="232">
                  <c:v>262.59999990499921</c:v>
                </c:pt>
                <c:pt idx="233">
                  <c:v>263.53999996199661</c:v>
                </c:pt>
                <c:pt idx="234">
                  <c:v>264.53999996199661</c:v>
                </c:pt>
                <c:pt idx="235">
                  <c:v>266.38999986599998</c:v>
                </c:pt>
                <c:pt idx="236">
                  <c:v>268.54999995200001</c:v>
                </c:pt>
                <c:pt idx="237">
                  <c:v>273.29999995199518</c:v>
                </c:pt>
                <c:pt idx="238">
                  <c:v>275.54999995200001</c:v>
                </c:pt>
                <c:pt idx="239">
                  <c:v>276.97999978099921</c:v>
                </c:pt>
                <c:pt idx="240">
                  <c:v>278.10999989499999</c:v>
                </c:pt>
                <c:pt idx="241">
                  <c:v>279.32999992399999</c:v>
                </c:pt>
                <c:pt idx="242">
                  <c:v>280.59999990499921</c:v>
                </c:pt>
                <c:pt idx="243">
                  <c:v>281.93999981899998</c:v>
                </c:pt>
                <c:pt idx="244">
                  <c:v>283.11999988600002</c:v>
                </c:pt>
                <c:pt idx="245">
                  <c:v>284.79999995199518</c:v>
                </c:pt>
                <c:pt idx="246">
                  <c:v>286.18999981899998</c:v>
                </c:pt>
                <c:pt idx="247">
                  <c:v>287.38999986599998</c:v>
                </c:pt>
                <c:pt idx="248">
                  <c:v>288.43999981899998</c:v>
                </c:pt>
                <c:pt idx="249">
                  <c:v>289.36999988600002</c:v>
                </c:pt>
                <c:pt idx="250">
                  <c:v>290.19999980900002</c:v>
                </c:pt>
                <c:pt idx="251">
                  <c:v>291.21999978999997</c:v>
                </c:pt>
                <c:pt idx="252">
                  <c:v>291.97999978099921</c:v>
                </c:pt>
                <c:pt idx="253">
                  <c:v>292.71999978999997</c:v>
                </c:pt>
                <c:pt idx="254">
                  <c:v>293.07999992399999</c:v>
                </c:pt>
                <c:pt idx="255">
                  <c:v>294.42999982799961</c:v>
                </c:pt>
                <c:pt idx="256">
                  <c:v>295.31999993300002</c:v>
                </c:pt>
                <c:pt idx="257">
                  <c:v>296.06999993300002</c:v>
                </c:pt>
                <c:pt idx="258">
                  <c:v>296.46999978999997</c:v>
                </c:pt>
                <c:pt idx="259">
                  <c:v>296.78999996199661</c:v>
                </c:pt>
                <c:pt idx="260">
                  <c:v>297.29999995199518</c:v>
                </c:pt>
                <c:pt idx="261">
                  <c:v>299.48999977099862</c:v>
                </c:pt>
                <c:pt idx="262">
                  <c:v>300.42999982799961</c:v>
                </c:pt>
                <c:pt idx="263">
                  <c:v>301</c:v>
                </c:pt>
                <c:pt idx="264">
                  <c:v>302.00999998999998</c:v>
                </c:pt>
                <c:pt idx="265">
                  <c:v>302.82999992399999</c:v>
                </c:pt>
              </c:numCache>
            </c:numRef>
          </c:xVal>
          <c:yVal>
            <c:numRef>
              <c:f>Sheet1!$N$1:$N$266</c:f>
              <c:numCache>
                <c:formatCode>General</c:formatCode>
                <c:ptCount val="266"/>
                <c:pt idx="1">
                  <c:v>1.36915354108</c:v>
                </c:pt>
                <c:pt idx="2">
                  <c:v>1.79363599182</c:v>
                </c:pt>
                <c:pt idx="3">
                  <c:v>1.66459534884</c:v>
                </c:pt>
                <c:pt idx="4">
                  <c:v>1.3224620355400001</c:v>
                </c:pt>
                <c:pt idx="5">
                  <c:v>0.93510163468399998</c:v>
                </c:pt>
                <c:pt idx="6">
                  <c:v>1.696543618</c:v>
                </c:pt>
                <c:pt idx="7">
                  <c:v>2.3627818574499999</c:v>
                </c:pt>
                <c:pt idx="8">
                  <c:v>2.3357825242699981</c:v>
                </c:pt>
                <c:pt idx="9">
                  <c:v>2.3336987951800001</c:v>
                </c:pt>
                <c:pt idx="10">
                  <c:v>2.2849276218600001</c:v>
                </c:pt>
                <c:pt idx="11">
                  <c:v>2.7512145454499999</c:v>
                </c:pt>
                <c:pt idx="12">
                  <c:v>2.6389849462399999</c:v>
                </c:pt>
                <c:pt idx="13">
                  <c:v>2.4916050955399971</c:v>
                </c:pt>
                <c:pt idx="14">
                  <c:v>2.591254113349998</c:v>
                </c:pt>
                <c:pt idx="15">
                  <c:v>2.7081276595700001</c:v>
                </c:pt>
                <c:pt idx="16">
                  <c:v>3.0623209876500002</c:v>
                </c:pt>
                <c:pt idx="17">
                  <c:v>2.9646307385199999</c:v>
                </c:pt>
                <c:pt idx="18">
                  <c:v>2.79222033898</c:v>
                </c:pt>
                <c:pt idx="19">
                  <c:v>2.7239772296</c:v>
                </c:pt>
                <c:pt idx="20">
                  <c:v>2.7070848329000001</c:v>
                </c:pt>
                <c:pt idx="21">
                  <c:v>2.6578729096999991</c:v>
                </c:pt>
                <c:pt idx="22">
                  <c:v>2.68104651163</c:v>
                </c:pt>
                <c:pt idx="23">
                  <c:v>2.7801690140800002</c:v>
                </c:pt>
                <c:pt idx="24">
                  <c:v>2.7677262357400001</c:v>
                </c:pt>
                <c:pt idx="25">
                  <c:v>2.6672159468399999</c:v>
                </c:pt>
                <c:pt idx="26">
                  <c:v>2.2887342995200002</c:v>
                </c:pt>
                <c:pt idx="27">
                  <c:v>2.2381645569600002</c:v>
                </c:pt>
                <c:pt idx="28">
                  <c:v>2.5097765043</c:v>
                </c:pt>
                <c:pt idx="29">
                  <c:v>2.60945104334</c:v>
                </c:pt>
                <c:pt idx="30">
                  <c:v>2.7244429065700002</c:v>
                </c:pt>
                <c:pt idx="31">
                  <c:v>2.1218259441699998</c:v>
                </c:pt>
                <c:pt idx="32">
                  <c:v>1.65292643052</c:v>
                </c:pt>
                <c:pt idx="33">
                  <c:v>1.1028459214499999</c:v>
                </c:pt>
                <c:pt idx="34">
                  <c:v>1.2510696832599999</c:v>
                </c:pt>
                <c:pt idx="35">
                  <c:v>1.6912560000000001</c:v>
                </c:pt>
                <c:pt idx="36">
                  <c:v>2.2482487725000002</c:v>
                </c:pt>
                <c:pt idx="37">
                  <c:v>2.48532363636</c:v>
                </c:pt>
                <c:pt idx="38">
                  <c:v>2.2734880763100001</c:v>
                </c:pt>
                <c:pt idx="39">
                  <c:v>1.7437118012399999</c:v>
                </c:pt>
                <c:pt idx="40">
                  <c:v>2.1769203539799999</c:v>
                </c:pt>
                <c:pt idx="41">
                  <c:v>2.5256768916199999</c:v>
                </c:pt>
                <c:pt idx="42">
                  <c:v>2.5710903426799998</c:v>
                </c:pt>
                <c:pt idx="43">
                  <c:v>2.52143369176</c:v>
                </c:pt>
                <c:pt idx="44">
                  <c:v>2.6869022556400002</c:v>
                </c:pt>
                <c:pt idx="45">
                  <c:v>2.7333385826800001</c:v>
                </c:pt>
                <c:pt idx="46">
                  <c:v>2.5117676951000001</c:v>
                </c:pt>
                <c:pt idx="47">
                  <c:v>2.6828035398200001</c:v>
                </c:pt>
                <c:pt idx="48">
                  <c:v>2.8909958159000002</c:v>
                </c:pt>
                <c:pt idx="49">
                  <c:v>2.80139055794</c:v>
                </c:pt>
                <c:pt idx="50">
                  <c:v>2.7768244274799998</c:v>
                </c:pt>
                <c:pt idx="51">
                  <c:v>2.6881010830299998</c:v>
                </c:pt>
                <c:pt idx="52">
                  <c:v>2.7042139917700001</c:v>
                </c:pt>
                <c:pt idx="53">
                  <c:v>2.7690301810900002</c:v>
                </c:pt>
                <c:pt idx="54">
                  <c:v>2.7626506985999999</c:v>
                </c:pt>
                <c:pt idx="55">
                  <c:v>2.7598811040300002</c:v>
                </c:pt>
                <c:pt idx="56">
                  <c:v>2.8025138888900001</c:v>
                </c:pt>
                <c:pt idx="57">
                  <c:v>2.8016792079199999</c:v>
                </c:pt>
                <c:pt idx="58">
                  <c:v>2.8267835051499999</c:v>
                </c:pt>
                <c:pt idx="59">
                  <c:v>2.8507500000000001</c:v>
                </c:pt>
                <c:pt idx="60">
                  <c:v>2.6653086771000001</c:v>
                </c:pt>
                <c:pt idx="61">
                  <c:v>2.73257821782</c:v>
                </c:pt>
                <c:pt idx="62">
                  <c:v>2.8207265774399999</c:v>
                </c:pt>
                <c:pt idx="63">
                  <c:v>2.89759064327</c:v>
                </c:pt>
                <c:pt idx="64">
                  <c:v>2.8845333333299998</c:v>
                </c:pt>
                <c:pt idx="65">
                  <c:v>2.9135714285700001</c:v>
                </c:pt>
                <c:pt idx="66">
                  <c:v>2.5500184615400001</c:v>
                </c:pt>
                <c:pt idx="67">
                  <c:v>2.5422840579699999</c:v>
                </c:pt>
                <c:pt idx="68">
                  <c:v>2.4910997679800002</c:v>
                </c:pt>
                <c:pt idx="69">
                  <c:v>2.182944</c:v>
                </c:pt>
                <c:pt idx="70">
                  <c:v>1.72662467192</c:v>
                </c:pt>
                <c:pt idx="71">
                  <c:v>1.5872302405500001</c:v>
                </c:pt>
                <c:pt idx="72">
                  <c:v>1.9192421052599999</c:v>
                </c:pt>
                <c:pt idx="73">
                  <c:v>1.7459042090000001</c:v>
                </c:pt>
                <c:pt idx="74">
                  <c:v>1.8251778563000001</c:v>
                </c:pt>
                <c:pt idx="75">
                  <c:v>2.0819596231499991</c:v>
                </c:pt>
                <c:pt idx="76">
                  <c:v>1.64653754081</c:v>
                </c:pt>
                <c:pt idx="77">
                  <c:v>1.8072577319600001</c:v>
                </c:pt>
                <c:pt idx="78">
                  <c:v>2.0507575360399999</c:v>
                </c:pt>
                <c:pt idx="79">
                  <c:v>2.2112574103</c:v>
                </c:pt>
                <c:pt idx="80">
                  <c:v>2.3754027993799971</c:v>
                </c:pt>
                <c:pt idx="81">
                  <c:v>2.3804990403100001</c:v>
                </c:pt>
                <c:pt idx="82">
                  <c:v>2.3840770465499999</c:v>
                </c:pt>
                <c:pt idx="83">
                  <c:v>2.4005974499099998</c:v>
                </c:pt>
                <c:pt idx="84">
                  <c:v>2.0804869565200002</c:v>
                </c:pt>
                <c:pt idx="85">
                  <c:v>1.94649907579</c:v>
                </c:pt>
                <c:pt idx="86">
                  <c:v>1.9646576019799999</c:v>
                </c:pt>
                <c:pt idx="87">
                  <c:v>2.5061956521700002</c:v>
                </c:pt>
                <c:pt idx="88">
                  <c:v>2.4933726315800002</c:v>
                </c:pt>
                <c:pt idx="89">
                  <c:v>2.4674983050799999</c:v>
                </c:pt>
                <c:pt idx="90">
                  <c:v>2.4439330289200001</c:v>
                </c:pt>
                <c:pt idx="91">
                  <c:v>2.4804607329800001</c:v>
                </c:pt>
                <c:pt idx="92">
                  <c:v>2.8347094188400002</c:v>
                </c:pt>
                <c:pt idx="93">
                  <c:v>2.57621176471</c:v>
                </c:pt>
                <c:pt idx="94">
                  <c:v>1.7963403314899999</c:v>
                </c:pt>
                <c:pt idx="95">
                  <c:v>1.9298137254900001</c:v>
                </c:pt>
                <c:pt idx="96">
                  <c:v>1.9286447761200001</c:v>
                </c:pt>
                <c:pt idx="97">
                  <c:v>1.90462794349</c:v>
                </c:pt>
                <c:pt idx="98">
                  <c:v>1.94948998665</c:v>
                </c:pt>
                <c:pt idx="99">
                  <c:v>1.8937424657499999</c:v>
                </c:pt>
                <c:pt idx="100">
                  <c:v>1.3606242960599999</c:v>
                </c:pt>
                <c:pt idx="101">
                  <c:v>0.87439847231099999</c:v>
                </c:pt>
                <c:pt idx="102">
                  <c:v>1.3130912584100001</c:v>
                </c:pt>
                <c:pt idx="103">
                  <c:v>1.77202478315</c:v>
                </c:pt>
                <c:pt idx="104">
                  <c:v>1.95772384937</c:v>
                </c:pt>
                <c:pt idx="105">
                  <c:v>1.57687179487</c:v>
                </c:pt>
                <c:pt idx="106">
                  <c:v>1.4344436701500001</c:v>
                </c:pt>
                <c:pt idx="107">
                  <c:v>1.6119531250000001</c:v>
                </c:pt>
                <c:pt idx="108">
                  <c:v>1.5915837104099999</c:v>
                </c:pt>
                <c:pt idx="109">
                  <c:v>1.7582189421900001</c:v>
                </c:pt>
                <c:pt idx="110">
                  <c:v>1.7422032622300001</c:v>
                </c:pt>
                <c:pt idx="111">
                  <c:v>1.8428548601900001</c:v>
                </c:pt>
                <c:pt idx="112">
                  <c:v>1.7244414106899999</c:v>
                </c:pt>
                <c:pt idx="113">
                  <c:v>1.62004220399</c:v>
                </c:pt>
                <c:pt idx="114">
                  <c:v>1.2292354049000001</c:v>
                </c:pt>
                <c:pt idx="115">
                  <c:v>1.4099379845</c:v>
                </c:pt>
                <c:pt idx="116">
                  <c:v>1.24724288107</c:v>
                </c:pt>
                <c:pt idx="117">
                  <c:v>1.7476702127699999</c:v>
                </c:pt>
                <c:pt idx="118">
                  <c:v>1.41149538462</c:v>
                </c:pt>
                <c:pt idx="119">
                  <c:v>1.03136214605</c:v>
                </c:pt>
                <c:pt idx="120">
                  <c:v>1.5988979089799999</c:v>
                </c:pt>
                <c:pt idx="121">
                  <c:v>1.58414916585</c:v>
                </c:pt>
                <c:pt idx="122">
                  <c:v>1.39945400593</c:v>
                </c:pt>
                <c:pt idx="123">
                  <c:v>0.967188712522</c:v>
                </c:pt>
                <c:pt idx="124">
                  <c:v>1.03663636364</c:v>
                </c:pt>
                <c:pt idx="125">
                  <c:v>1.2065112685099999</c:v>
                </c:pt>
                <c:pt idx="126">
                  <c:v>1.2083642731999999</c:v>
                </c:pt>
                <c:pt idx="127">
                  <c:v>1.5192996910400001</c:v>
                </c:pt>
                <c:pt idx="128">
                  <c:v>1.81497435897</c:v>
                </c:pt>
                <c:pt idx="129">
                  <c:v>1.7750974359</c:v>
                </c:pt>
                <c:pt idx="130">
                  <c:v>1.1429772329200001</c:v>
                </c:pt>
                <c:pt idx="131">
                  <c:v>1.20809912536</c:v>
                </c:pt>
                <c:pt idx="132">
                  <c:v>0.99839271485500003</c:v>
                </c:pt>
                <c:pt idx="133">
                  <c:v>1.29201444043</c:v>
                </c:pt>
                <c:pt idx="134">
                  <c:v>1.1803950973299999</c:v>
                </c:pt>
                <c:pt idx="135">
                  <c:v>1.2388775894499999</c:v>
                </c:pt>
                <c:pt idx="136">
                  <c:v>0.93974364191299997</c:v>
                </c:pt>
                <c:pt idx="137">
                  <c:v>1.0110609981500001</c:v>
                </c:pt>
                <c:pt idx="138">
                  <c:v>1.1231820728299999</c:v>
                </c:pt>
                <c:pt idx="139">
                  <c:v>0.96187212911200004</c:v>
                </c:pt>
                <c:pt idx="140">
                  <c:v>1.00057956016</c:v>
                </c:pt>
                <c:pt idx="141">
                  <c:v>1.3390867256600001</c:v>
                </c:pt>
                <c:pt idx="142">
                  <c:v>0.91919700374500002</c:v>
                </c:pt>
                <c:pt idx="143">
                  <c:v>0.88104054054100001</c:v>
                </c:pt>
                <c:pt idx="144">
                  <c:v>0.79362597984299998</c:v>
                </c:pt>
                <c:pt idx="145">
                  <c:v>0.62063551401899997</c:v>
                </c:pt>
                <c:pt idx="146">
                  <c:v>1.69663474692</c:v>
                </c:pt>
                <c:pt idx="147">
                  <c:v>0.543461397731</c:v>
                </c:pt>
                <c:pt idx="148">
                  <c:v>0.29170606462999998</c:v>
                </c:pt>
                <c:pt idx="149">
                  <c:v>0.39254470877800002</c:v>
                </c:pt>
                <c:pt idx="150">
                  <c:v>0.86174795417299999</c:v>
                </c:pt>
                <c:pt idx="151">
                  <c:v>0.44064541169900001</c:v>
                </c:pt>
                <c:pt idx="152">
                  <c:v>0.53126728110599997</c:v>
                </c:pt>
                <c:pt idx="153">
                  <c:v>0.36042361533799999</c:v>
                </c:pt>
                <c:pt idx="154">
                  <c:v>0.71644881889800005</c:v>
                </c:pt>
                <c:pt idx="155">
                  <c:v>1.21090799397</c:v>
                </c:pt>
                <c:pt idx="156">
                  <c:v>1.07106556142</c:v>
                </c:pt>
                <c:pt idx="157">
                  <c:v>1.61659428571</c:v>
                </c:pt>
                <c:pt idx="158">
                  <c:v>1.6341641790999999</c:v>
                </c:pt>
                <c:pt idx="159">
                  <c:v>1.50248428835</c:v>
                </c:pt>
                <c:pt idx="160">
                  <c:v>1.1386319595100001</c:v>
                </c:pt>
                <c:pt idx="161">
                  <c:v>1.2521240310099999</c:v>
                </c:pt>
                <c:pt idx="162">
                  <c:v>1.2572518134699999</c:v>
                </c:pt>
                <c:pt idx="163">
                  <c:v>1.3959541109</c:v>
                </c:pt>
                <c:pt idx="164">
                  <c:v>1.43554724818</c:v>
                </c:pt>
                <c:pt idx="165">
                  <c:v>1.4023681591999999</c:v>
                </c:pt>
                <c:pt idx="166">
                  <c:v>1.6160941176500001</c:v>
                </c:pt>
                <c:pt idx="167">
                  <c:v>1.6176662721899999</c:v>
                </c:pt>
                <c:pt idx="168">
                  <c:v>1.4343269809400001</c:v>
                </c:pt>
                <c:pt idx="169">
                  <c:v>1.4236186612599999</c:v>
                </c:pt>
                <c:pt idx="170">
                  <c:v>0.83246023688699999</c:v>
                </c:pt>
                <c:pt idx="171">
                  <c:v>0.86609817671800005</c:v>
                </c:pt>
                <c:pt idx="172">
                  <c:v>1.5185280588800001</c:v>
                </c:pt>
                <c:pt idx="173">
                  <c:v>1.6611097992899999</c:v>
                </c:pt>
                <c:pt idx="174">
                  <c:v>1.1961774058600001</c:v>
                </c:pt>
                <c:pt idx="175">
                  <c:v>0.98477730496500004</c:v>
                </c:pt>
                <c:pt idx="176">
                  <c:v>0.95843767312999995</c:v>
                </c:pt>
                <c:pt idx="177">
                  <c:v>1.1723000773400001</c:v>
                </c:pt>
                <c:pt idx="178">
                  <c:v>1.66493493976</c:v>
                </c:pt>
                <c:pt idx="179">
                  <c:v>1.59981372549</c:v>
                </c:pt>
                <c:pt idx="180">
                  <c:v>1.80528039702</c:v>
                </c:pt>
                <c:pt idx="181">
                  <c:v>2.0683444444400001</c:v>
                </c:pt>
                <c:pt idx="182">
                  <c:v>2.0344396284799999</c:v>
                </c:pt>
                <c:pt idx="183">
                  <c:v>1.93832112676</c:v>
                </c:pt>
                <c:pt idx="184">
                  <c:v>2.014684133919999</c:v>
                </c:pt>
                <c:pt idx="185">
                  <c:v>2.1810469798700001</c:v>
                </c:pt>
                <c:pt idx="186">
                  <c:v>1.87050753187</c:v>
                </c:pt>
                <c:pt idx="187">
                  <c:v>1.7445721331699999</c:v>
                </c:pt>
                <c:pt idx="188">
                  <c:v>1.8621256366700001</c:v>
                </c:pt>
                <c:pt idx="189">
                  <c:v>1.8847933884300001</c:v>
                </c:pt>
                <c:pt idx="190">
                  <c:v>2.0082658092200001</c:v>
                </c:pt>
                <c:pt idx="191">
                  <c:v>2.3231515151500002</c:v>
                </c:pt>
                <c:pt idx="192">
                  <c:v>2.5745898778399998</c:v>
                </c:pt>
                <c:pt idx="193">
                  <c:v>2.3936618357500001</c:v>
                </c:pt>
                <c:pt idx="194">
                  <c:v>2.30762666667</c:v>
                </c:pt>
                <c:pt idx="195">
                  <c:v>2.2980281690100002</c:v>
                </c:pt>
                <c:pt idx="196">
                  <c:v>1.9251010452999999</c:v>
                </c:pt>
                <c:pt idx="197">
                  <c:v>1.93191189427</c:v>
                </c:pt>
                <c:pt idx="198">
                  <c:v>1.70693799682</c:v>
                </c:pt>
                <c:pt idx="199">
                  <c:v>1.7179517313699999</c:v>
                </c:pt>
                <c:pt idx="200">
                  <c:v>1.9904508320700001</c:v>
                </c:pt>
                <c:pt idx="201">
                  <c:v>1.82382625864</c:v>
                </c:pt>
                <c:pt idx="202">
                  <c:v>1.64259459459</c:v>
                </c:pt>
                <c:pt idx="203">
                  <c:v>0.80355911823600001</c:v>
                </c:pt>
                <c:pt idx="204">
                  <c:v>0.797106995885</c:v>
                </c:pt>
                <c:pt idx="205">
                  <c:v>1.4075486806199999</c:v>
                </c:pt>
                <c:pt idx="206">
                  <c:v>1.66282197802</c:v>
                </c:pt>
                <c:pt idx="207">
                  <c:v>1.890798151</c:v>
                </c:pt>
                <c:pt idx="208">
                  <c:v>1.7444013377900001</c:v>
                </c:pt>
                <c:pt idx="209">
                  <c:v>1.4188348348299999</c:v>
                </c:pt>
                <c:pt idx="210">
                  <c:v>1.2591788953</c:v>
                </c:pt>
                <c:pt idx="211">
                  <c:v>1.65807486631</c:v>
                </c:pt>
                <c:pt idx="212">
                  <c:v>1.4309055876700001</c:v>
                </c:pt>
                <c:pt idx="213">
                  <c:v>1.1103016006699999</c:v>
                </c:pt>
                <c:pt idx="214">
                  <c:v>0.93035385612400001</c:v>
                </c:pt>
                <c:pt idx="215">
                  <c:v>0.73537430167600004</c:v>
                </c:pt>
                <c:pt idx="216">
                  <c:v>0.66866133782100001</c:v>
                </c:pt>
                <c:pt idx="217">
                  <c:v>0.79301805675000003</c:v>
                </c:pt>
                <c:pt idx="218">
                  <c:v>0.52849263721600004</c:v>
                </c:pt>
                <c:pt idx="219">
                  <c:v>0.28567974882300001</c:v>
                </c:pt>
                <c:pt idx="220">
                  <c:v>0.345081452826</c:v>
                </c:pt>
                <c:pt idx="221">
                  <c:v>0.288706886045</c:v>
                </c:pt>
                <c:pt idx="222">
                  <c:v>0.44650252525299999</c:v>
                </c:pt>
                <c:pt idx="223">
                  <c:v>0.24983228750700001</c:v>
                </c:pt>
                <c:pt idx="224">
                  <c:v>0.40409843400399997</c:v>
                </c:pt>
                <c:pt idx="225">
                  <c:v>0.34114558058900002</c:v>
                </c:pt>
                <c:pt idx="226">
                  <c:v>0.45213156053199999</c:v>
                </c:pt>
                <c:pt idx="227">
                  <c:v>1.17448983543</c:v>
                </c:pt>
                <c:pt idx="228">
                  <c:v>1.63695964126</c:v>
                </c:pt>
                <c:pt idx="229">
                  <c:v>1.7723487179499999</c:v>
                </c:pt>
                <c:pt idx="230">
                  <c:v>1.68451792829</c:v>
                </c:pt>
                <c:pt idx="231">
                  <c:v>1.4802586206899999</c:v>
                </c:pt>
                <c:pt idx="232">
                  <c:v>2.0997357910900001</c:v>
                </c:pt>
                <c:pt idx="233">
                  <c:v>1.6903356973999999</c:v>
                </c:pt>
                <c:pt idx="234">
                  <c:v>1.5544717608</c:v>
                </c:pt>
                <c:pt idx="235">
                  <c:v>0.83813287904599998</c:v>
                </c:pt>
                <c:pt idx="236">
                  <c:v>0.59837984496100005</c:v>
                </c:pt>
                <c:pt idx="237">
                  <c:v>0.35512908778000002</c:v>
                </c:pt>
                <c:pt idx="238">
                  <c:v>0.65348815606099997</c:v>
                </c:pt>
                <c:pt idx="239">
                  <c:v>1.0723420855200001</c:v>
                </c:pt>
                <c:pt idx="240">
                  <c:v>1.33770327553</c:v>
                </c:pt>
                <c:pt idx="241">
                  <c:v>1.230208</c:v>
                </c:pt>
                <c:pt idx="242">
                  <c:v>1.28674363328</c:v>
                </c:pt>
                <c:pt idx="243">
                  <c:v>1.10995662651</c:v>
                </c:pt>
                <c:pt idx="244">
                  <c:v>1.2031778801799999</c:v>
                </c:pt>
                <c:pt idx="245">
                  <c:v>0.91975726927900003</c:v>
                </c:pt>
                <c:pt idx="246">
                  <c:v>1.14730970724</c:v>
                </c:pt>
                <c:pt idx="247">
                  <c:v>1.1850748421999999</c:v>
                </c:pt>
                <c:pt idx="248">
                  <c:v>1.44256603774</c:v>
                </c:pt>
                <c:pt idx="249">
                  <c:v>1.6536296296299999</c:v>
                </c:pt>
                <c:pt idx="250">
                  <c:v>1.75662702703</c:v>
                </c:pt>
                <c:pt idx="251">
                  <c:v>1.7661356673999999</c:v>
                </c:pt>
                <c:pt idx="252">
                  <c:v>2.1023001485899999</c:v>
                </c:pt>
                <c:pt idx="253">
                  <c:v>1.70045271318</c:v>
                </c:pt>
                <c:pt idx="254">
                  <c:v>1.7019402985100001</c:v>
                </c:pt>
                <c:pt idx="255">
                  <c:v>1.49062211615</c:v>
                </c:pt>
                <c:pt idx="256">
                  <c:v>1.7445663716799999</c:v>
                </c:pt>
                <c:pt idx="257">
                  <c:v>2.22174698795</c:v>
                </c:pt>
                <c:pt idx="258">
                  <c:v>1.6035210356</c:v>
                </c:pt>
                <c:pt idx="259">
                  <c:v>1.5733818181799999</c:v>
                </c:pt>
                <c:pt idx="260">
                  <c:v>1.59960784314</c:v>
                </c:pt>
                <c:pt idx="261">
                  <c:v>1.6861770091599999</c:v>
                </c:pt>
                <c:pt idx="262">
                  <c:v>2.0907938021499999</c:v>
                </c:pt>
                <c:pt idx="263">
                  <c:v>2.2137402061899998</c:v>
                </c:pt>
                <c:pt idx="264">
                  <c:v>1.80508048512</c:v>
                </c:pt>
                <c:pt idx="265">
                  <c:v>1.79984678523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6388352"/>
        <c:axId val="216390272"/>
      </c:scatterChart>
      <c:valAx>
        <c:axId val="216388352"/>
        <c:scaling>
          <c:orientation val="minMax"/>
          <c:max val="30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 smtClean="0">
                    <a:solidFill>
                      <a:schemeClr val="tx1"/>
                    </a:solidFill>
                  </a:rPr>
                  <a:t>Time</a:t>
                </a:r>
                <a:endParaRPr lang="en-US" b="1" dirty="0">
                  <a:solidFill>
                    <a:schemeClr val="tx1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  <a:tailEnd type="triangle" w="sm" len="me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6390272"/>
        <c:crosses val="autoZero"/>
        <c:crossBetween val="midCat"/>
      </c:valAx>
      <c:valAx>
        <c:axId val="216390272"/>
        <c:scaling>
          <c:orientation val="minMax"/>
          <c:max val="3.5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 smtClean="0">
                    <a:solidFill>
                      <a:schemeClr val="tx1"/>
                    </a:solidFill>
                  </a:rPr>
                  <a:t>Throughput</a:t>
                </a:r>
                <a:endParaRPr lang="en-US" b="1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12521757365039399"/>
              <c:y val="0.21546474616596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solidFill>
            <a:schemeClr val="bg1"/>
          </a:solidFill>
          <a:ln w="9525" cap="flat" cmpd="sng" algn="ctr">
            <a:solidFill>
              <a:schemeClr val="tx1"/>
            </a:solidFill>
            <a:round/>
            <a:headEnd type="none" w="sm" len="med"/>
            <a:tailEnd type="triangl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6388352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9EE27E-D0E0-754F-89D9-7E996A41275D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58D69D-E82F-E54F-B8DC-D196FC61E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54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8D69D-E82F-E54F-B8DC-D196FC61EE80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78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8D69D-E82F-E54F-B8DC-D196FC61EE8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586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8D69D-E82F-E54F-B8DC-D196FC61EE8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58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8D69D-E82F-E54F-B8DC-D196FC61EE8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586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8D69D-E82F-E54F-B8DC-D196FC61EE8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58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8D69D-E82F-E54F-B8DC-D196FC61EE8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586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8D69D-E82F-E54F-B8DC-D196FC61EE8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586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8D69D-E82F-E54F-B8DC-D196FC61EE8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586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8D69D-E82F-E54F-B8DC-D196FC61EE8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586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8D69D-E82F-E54F-B8DC-D196FC61EE8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045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8D69D-E82F-E54F-B8DC-D196FC61EE8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14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8D69D-E82F-E54F-B8DC-D196FC61EE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31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8D69D-E82F-E54F-B8DC-D196FC61EE8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591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8D69D-E82F-E54F-B8DC-D196FC61EE8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591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8D69D-E82F-E54F-B8DC-D196FC61EE8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591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8D69D-E82F-E54F-B8DC-D196FC61EE8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00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8D69D-E82F-E54F-B8DC-D196FC61EE8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00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8D69D-E82F-E54F-B8DC-D196FC61EE8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00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8D69D-E82F-E54F-B8DC-D196FC61EE8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00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8D69D-E82F-E54F-B8DC-D196FC61EE8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00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8D69D-E82F-E54F-B8DC-D196FC61EE8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00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8D69D-E82F-E54F-B8DC-D196FC61EE8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58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8D69D-E82F-E54F-B8DC-D196FC61EE8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319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8D69D-E82F-E54F-B8DC-D196FC61EE8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586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8D69D-E82F-E54F-B8DC-D196FC61EE8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586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8D69D-E82F-E54F-B8DC-D196FC61EE8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586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8D69D-E82F-E54F-B8DC-D196FC61EE8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142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8D69D-E82F-E54F-B8DC-D196FC61EE8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142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8D69D-E82F-E54F-B8DC-D196FC61EE8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142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8D69D-E82F-E54F-B8DC-D196FC61EE8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142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8D69D-E82F-E54F-B8DC-D196FC61EE8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142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8D69D-E82F-E54F-B8DC-D196FC61EE8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142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8D69D-E82F-E54F-B8DC-D196FC61EE8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59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8D69D-E82F-E54F-B8DC-D196FC61EE8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31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8D69D-E82F-E54F-B8DC-D196FC61EE8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31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8D69D-E82F-E54F-B8DC-D196FC61EE8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58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8D69D-E82F-E54F-B8DC-D196FC61EE8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58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8D69D-E82F-E54F-B8DC-D196FC61EE8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58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8D69D-E82F-E54F-B8DC-D196FC61EE8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31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63E1C-B16F-4E69-96DF-9389F9D8B322}" type="datetime1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8F6D-792F-C840-8BAC-1A964D3CE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49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A004-DDB1-4D67-BD01-7C8F732652B8}" type="datetime1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8F6D-792F-C840-8BAC-1A964D3CE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83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97F35-A19B-41F0-9989-0CBF345F433E}" type="datetime1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8F6D-792F-C840-8BAC-1A964D3CE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66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0B963-1936-4D1C-8B12-B2FB3B1FCEF5}" type="datetime1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8F6D-792F-C840-8BAC-1A964D3CE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16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1C0B5-664F-4F2D-BA76-77A96A702BCE}" type="datetime1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8F6D-792F-C840-8BAC-1A964D3CE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42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97BA5-714A-4F24-BA03-57A5565FC728}" type="datetime1">
              <a:rPr lang="en-US" smtClean="0"/>
              <a:t>9/26/2018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8F6D-792F-C840-8BAC-1A964D3CE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59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E72D-0B54-41D3-BA4D-5DBCE443F551}" type="datetime1">
              <a:rPr lang="en-US" smtClean="0"/>
              <a:t>9/26/2018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8F6D-792F-C840-8BAC-1A964D3CE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5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C30E7-484F-4D63-9D12-3C929584AA03}" type="datetime1">
              <a:rPr lang="en-US" smtClean="0"/>
              <a:t>9/26/2018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8F6D-792F-C840-8BAC-1A964D3CE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783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DB94-2119-4D48-BD30-5AC9FEA90DE1}" type="datetime1">
              <a:rPr lang="en-US" smtClean="0"/>
              <a:t>9/26/2018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8F6D-792F-C840-8BAC-1A964D3CE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71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E6F62-522C-4FD5-B802-07C200814F36}" type="datetime1">
              <a:rPr lang="en-US" smtClean="0"/>
              <a:t>9/26/2018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8F6D-792F-C840-8BAC-1A964D3CE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36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3573D-168C-4941-AA3C-DF68E726A7BA}" type="datetime1">
              <a:rPr lang="en-US" smtClean="0"/>
              <a:t>9/26/2018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8F6D-792F-C840-8BAC-1A964D3CE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26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AC402-FD7A-49EC-9906-AA11044B2B7B}" type="datetime1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68F6D-792F-C840-8BAC-1A964D3CE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4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3.emf"/><Relationship Id="rId12" Type="http://schemas.openxmlformats.org/officeDocument/2006/relationships/image" Target="../media/image4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42.emf"/><Relationship Id="rId11" Type="http://schemas.openxmlformats.org/officeDocument/2006/relationships/image" Target="../media/image46.png"/><Relationship Id="rId5" Type="http://schemas.openxmlformats.org/officeDocument/2006/relationships/image" Target="../media/image38.png"/><Relationship Id="rId10" Type="http://schemas.openxmlformats.org/officeDocument/2006/relationships/image" Target="../media/image450.png"/><Relationship Id="rId4" Type="http://schemas.openxmlformats.org/officeDocument/2006/relationships/image" Target="../media/image39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satadalsengupta.github.io/" TargetMode="External"/><Relationship Id="rId7" Type="http://schemas.openxmlformats.org/officeDocument/2006/relationships/hyperlink" Target="https://twitter.com/cnerg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iitkgpcnerg" TargetMode="External"/><Relationship Id="rId5" Type="http://schemas.openxmlformats.org/officeDocument/2006/relationships/hyperlink" Target="http://www.cnergres.iitkgp.ac.in/" TargetMode="External"/><Relationship Id="rId4" Type="http://schemas.openxmlformats.org/officeDocument/2006/relationships/hyperlink" Target="mailto:satadal.sengupta@iitkgp.ac.in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6" Type="http://schemas.openxmlformats.org/officeDocument/2006/relationships/image" Target="../media/image44.png"/><Relationship Id="rId11" Type="http://schemas.openxmlformats.org/officeDocument/2006/relationships/image" Target="../media/image61.png"/><Relationship Id="rId5" Type="http://schemas.openxmlformats.org/officeDocument/2006/relationships/image" Target="../media/image38.png"/><Relationship Id="rId10" Type="http://schemas.openxmlformats.org/officeDocument/2006/relationships/image" Target="../media/image450.pn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image" Target="../media/image43.emf"/><Relationship Id="rId11" Type="http://schemas.openxmlformats.org/officeDocument/2006/relationships/image" Target="../media/image61.png"/><Relationship Id="rId5" Type="http://schemas.openxmlformats.org/officeDocument/2006/relationships/image" Target="../media/image38.png"/><Relationship Id="rId10" Type="http://schemas.openxmlformats.org/officeDocument/2006/relationships/image" Target="../media/image450.pn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43.emf"/><Relationship Id="rId12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6" Type="http://schemas.openxmlformats.org/officeDocument/2006/relationships/image" Target="../media/image42.emf"/><Relationship Id="rId11" Type="http://schemas.openxmlformats.org/officeDocument/2006/relationships/image" Target="../media/image46.png"/><Relationship Id="rId5" Type="http://schemas.openxmlformats.org/officeDocument/2006/relationships/image" Target="../media/image38.png"/><Relationship Id="rId10" Type="http://schemas.openxmlformats.org/officeDocument/2006/relationships/image" Target="../media/image450.png"/><Relationship Id="rId4" Type="http://schemas.openxmlformats.org/officeDocument/2006/relationships/image" Target="../media/image39.png"/><Relationship Id="rId9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4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6" Type="http://schemas.openxmlformats.org/officeDocument/2006/relationships/image" Target="../media/image42.emf"/><Relationship Id="rId11" Type="http://schemas.openxmlformats.org/officeDocument/2006/relationships/image" Target="../media/image46.png"/><Relationship Id="rId5" Type="http://schemas.openxmlformats.org/officeDocument/2006/relationships/image" Target="../media/image38.png"/><Relationship Id="rId10" Type="http://schemas.openxmlformats.org/officeDocument/2006/relationships/image" Target="../media/image450.png"/><Relationship Id="rId4" Type="http://schemas.openxmlformats.org/officeDocument/2006/relationships/image" Target="../media/image39.png"/><Relationship Id="rId9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chart" Target="../charts/chart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43.emf"/><Relationship Id="rId12" Type="http://schemas.openxmlformats.org/officeDocument/2006/relationships/image" Target="../media/image4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6" Type="http://schemas.openxmlformats.org/officeDocument/2006/relationships/image" Target="../media/image42.emf"/><Relationship Id="rId11" Type="http://schemas.openxmlformats.org/officeDocument/2006/relationships/image" Target="../media/image46.png"/><Relationship Id="rId5" Type="http://schemas.openxmlformats.org/officeDocument/2006/relationships/image" Target="../media/image38.png"/><Relationship Id="rId10" Type="http://schemas.openxmlformats.org/officeDocument/2006/relationships/image" Target="../media/image450.png"/><Relationship Id="rId4" Type="http://schemas.openxmlformats.org/officeDocument/2006/relationships/image" Target="../media/image39.png"/><Relationship Id="rId9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0.png"/><Relationship Id="rId12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jpe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39387" y="663557"/>
            <a:ext cx="8241475" cy="1450469"/>
          </a:xfrm>
        </p:spPr>
        <p:txBody>
          <a:bodyPr>
            <a:normAutofit/>
          </a:bodyPr>
          <a:lstStyle/>
          <a:p>
            <a:r>
              <a:rPr lang="en-US" sz="34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63500" dist="76200" dir="2700000" algn="tl" rotWithShape="0">
                    <a:prstClr val="black">
                      <a:alpha val="10000"/>
                    </a:prstClr>
                  </a:outerShdw>
                </a:effectLst>
                <a:latin typeface="+mn-lt"/>
              </a:rPr>
              <a:t>HotDASH</a:t>
            </a:r>
            <a:r>
              <a:rPr lang="en-US" sz="3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63500" dist="76200" dir="2700000" algn="tl" rotWithShape="0">
                    <a:prstClr val="black">
                      <a:alpha val="10000"/>
                    </a:prstClr>
                  </a:outerShdw>
                </a:effectLst>
                <a:latin typeface="+mn-lt"/>
              </a:rPr>
              <a:t>:</a:t>
            </a:r>
            <a:br>
              <a:rPr lang="en-US" sz="3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63500" dist="76200" dir="2700000" algn="tl" rotWithShape="0">
                    <a:prstClr val="black">
                      <a:alpha val="10000"/>
                    </a:prstClr>
                  </a:outerShdw>
                </a:effectLst>
                <a:latin typeface="+mn-lt"/>
              </a:rPr>
            </a:br>
            <a:r>
              <a:rPr lang="en-US" sz="3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63500" dist="76200" dir="2700000" algn="tl" rotWithShape="0">
                    <a:prstClr val="black">
                      <a:alpha val="10000"/>
                    </a:prstClr>
                  </a:outerShdw>
                </a:effectLst>
                <a:latin typeface="+mn-lt"/>
              </a:rPr>
              <a:t>Hotspot Aware Adaptive Video Streaming</a:t>
            </a: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63500" dist="76200" dir="2700000" algn="tl" rotWithShape="0">
                    <a:prstClr val="black">
                      <a:alpha val="10000"/>
                    </a:prstClr>
                  </a:outerShdw>
                </a:effectLst>
                <a:latin typeface="+mn-lt"/>
              </a:rPr>
              <a:t/>
            </a:r>
            <a:br>
              <a:rPr lang="en-US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63500" dist="76200" dir="2700000" algn="tl" rotWithShape="0">
                    <a:prstClr val="black">
                      <a:alpha val="10000"/>
                    </a:prstClr>
                  </a:outerShdw>
                </a:effectLst>
                <a:latin typeface="+mn-lt"/>
              </a:rPr>
            </a:br>
            <a:r>
              <a:rPr lang="en-US" sz="31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63500" dist="76200" dir="2700000" algn="tl" rotWithShape="0">
                    <a:prstClr val="black">
                      <a:alpha val="10000"/>
                    </a:prstClr>
                  </a:outerShdw>
                </a:effectLst>
                <a:latin typeface="+mn-lt"/>
              </a:rPr>
              <a:t>using Deep </a:t>
            </a:r>
            <a:r>
              <a:rPr lang="en-US" sz="3100" b="1" dirty="0">
                <a:solidFill>
                  <a:schemeClr val="tx2">
                    <a:lumMod val="75000"/>
                  </a:schemeClr>
                </a:solidFill>
                <a:effectLst>
                  <a:outerShdw blurRad="63500" dist="76200" dir="2700000" algn="tl" rotWithShape="0">
                    <a:prstClr val="black">
                      <a:alpha val="10000"/>
                    </a:prstClr>
                  </a:outerShdw>
                </a:effectLst>
                <a:latin typeface="+mn-lt"/>
              </a:rPr>
              <a:t>R</a:t>
            </a:r>
            <a:r>
              <a:rPr lang="en-US" sz="31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63500" dist="76200" dir="2700000" algn="tl" rotWithShape="0">
                    <a:prstClr val="black">
                      <a:alpha val="10000"/>
                    </a:prstClr>
                  </a:outerShdw>
                </a:effectLst>
                <a:latin typeface="+mn-lt"/>
              </a:rPr>
              <a:t>einforcement Learning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716693" y="2223082"/>
            <a:ext cx="7774164" cy="2810311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Satadal Sengupta</a:t>
            </a:r>
          </a:p>
          <a:p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IIT </a:t>
            </a:r>
            <a:r>
              <a:rPr lang="en-US" sz="2400" i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Kharagpur</a:t>
            </a:r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India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 lvl="1" algn="l"/>
            <a:r>
              <a:rPr lang="en-IN" sz="1900" b="1" dirty="0" smtClean="0"/>
              <a:t>		Co-authors:</a:t>
            </a:r>
            <a:r>
              <a:rPr lang="en-IN" sz="1900" dirty="0"/>
              <a:t/>
            </a:r>
            <a:br>
              <a:rPr lang="en-IN" sz="1900" dirty="0"/>
            </a:br>
            <a:r>
              <a:rPr lang="en-IN" sz="1900" dirty="0" smtClean="0"/>
              <a:t>			</a:t>
            </a:r>
            <a:r>
              <a:rPr lang="en-IN" sz="1900" dirty="0" err="1" smtClean="0"/>
              <a:t>Niloy</a:t>
            </a:r>
            <a:r>
              <a:rPr lang="en-IN" sz="1900" dirty="0" smtClean="0"/>
              <a:t> </a:t>
            </a:r>
            <a:r>
              <a:rPr lang="en-IN" sz="1900" dirty="0" err="1" smtClean="0"/>
              <a:t>Ganguly</a:t>
            </a:r>
            <a:r>
              <a:rPr lang="en-IN" sz="1900" dirty="0" smtClean="0"/>
              <a:t> </a:t>
            </a:r>
            <a:r>
              <a:rPr lang="en-IN" sz="19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(IIT </a:t>
            </a:r>
            <a:r>
              <a:rPr lang="en-IN" sz="19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Kharagpur</a:t>
            </a:r>
            <a:r>
              <a:rPr lang="en-IN" sz="19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India)</a:t>
            </a:r>
            <a:r>
              <a:rPr lang="en-IN" sz="1900" dirty="0" smtClean="0"/>
              <a:t/>
            </a:r>
            <a:br>
              <a:rPr lang="en-IN" sz="1900" dirty="0" smtClean="0"/>
            </a:br>
            <a:r>
              <a:rPr lang="en-IN" sz="1900" dirty="0" smtClean="0"/>
              <a:t>			</a:t>
            </a:r>
            <a:r>
              <a:rPr lang="en-IN" sz="1900" dirty="0" err="1" smtClean="0"/>
              <a:t>Pradipta</a:t>
            </a:r>
            <a:r>
              <a:rPr lang="en-IN" sz="1900" dirty="0" smtClean="0"/>
              <a:t> De</a:t>
            </a:r>
            <a:r>
              <a:rPr lang="en-IN" sz="1900" i="1" dirty="0" smtClean="0"/>
              <a:t> </a:t>
            </a:r>
            <a:r>
              <a:rPr lang="en-IN" sz="19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(Georgia Southern University, USA)</a:t>
            </a:r>
            <a:r>
              <a:rPr lang="en-IN" sz="1900" dirty="0" smtClean="0"/>
              <a:t/>
            </a:r>
            <a:br>
              <a:rPr lang="en-IN" sz="1900" dirty="0" smtClean="0"/>
            </a:br>
            <a:r>
              <a:rPr lang="en-IN" sz="1900" dirty="0" smtClean="0"/>
              <a:t>			</a:t>
            </a:r>
            <a:r>
              <a:rPr lang="en-IN" sz="1900" dirty="0" err="1" smtClean="0"/>
              <a:t>Sandip</a:t>
            </a:r>
            <a:r>
              <a:rPr lang="en-IN" sz="1900" dirty="0" smtClean="0"/>
              <a:t> </a:t>
            </a:r>
            <a:r>
              <a:rPr lang="en-IN" sz="1900" dirty="0" err="1" smtClean="0"/>
              <a:t>Chakraborty</a:t>
            </a:r>
            <a:r>
              <a:rPr lang="en-IN" sz="1900" i="1" dirty="0" smtClean="0"/>
              <a:t> </a:t>
            </a:r>
            <a:r>
              <a:rPr lang="en-IN" sz="19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(IIT </a:t>
            </a:r>
            <a:r>
              <a:rPr lang="en-IN" sz="19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Kharagpur</a:t>
            </a:r>
            <a:r>
              <a:rPr lang="en-IN" sz="19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India)</a:t>
            </a:r>
            <a:endParaRPr lang="en-US" sz="19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24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4"/>
    </mc:Choice>
    <mc:Fallback xmlns="">
      <p:transition spd="slow" advTm="881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768743" y="1453553"/>
            <a:ext cx="388418" cy="16456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67871" y="3126114"/>
            <a:ext cx="345701" cy="1343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20634" y="17017"/>
            <a:ext cx="8502732" cy="642938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Problem Statement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8" name="Content Placeholder 2"/>
          <p:cNvSpPr txBox="1">
            <a:spLocks/>
          </p:cNvSpPr>
          <p:nvPr/>
        </p:nvSpPr>
        <p:spPr>
          <a:xfrm>
            <a:off x="526594" y="783771"/>
            <a:ext cx="8617406" cy="3804197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68743" y="866899"/>
            <a:ext cx="7952042" cy="3595273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sz="2400" dirty="0" smtClean="0">
                <a:solidFill>
                  <a:schemeClr val="accent2">
                    <a:lumMod val="75000"/>
                  </a:schemeClr>
                </a:solidFill>
              </a:rPr>
              <a:t>Given a set of </a:t>
            </a:r>
            <a:r>
              <a:rPr lang="en-IN" sz="2400" i="1" dirty="0" smtClean="0">
                <a:solidFill>
                  <a:schemeClr val="accent2">
                    <a:lumMod val="75000"/>
                  </a:schemeClr>
                </a:solidFill>
              </a:rPr>
              <a:t>hotspot segments </a:t>
            </a:r>
            <a:r>
              <a:rPr lang="en-IN" sz="2400" dirty="0" smtClean="0">
                <a:solidFill>
                  <a:schemeClr val="accent2">
                    <a:lumMod val="75000"/>
                  </a:schemeClr>
                </a:solidFill>
              </a:rPr>
              <a:t>for a video, achieve bitrate adaptation for video </a:t>
            </a:r>
            <a:r>
              <a:rPr lang="en-IN" sz="2400" dirty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n-IN" sz="2400" dirty="0" smtClean="0">
                <a:solidFill>
                  <a:schemeClr val="accent2">
                    <a:lumMod val="75000"/>
                  </a:schemeClr>
                </a:solidFill>
              </a:rPr>
              <a:t>treaming such that:</a:t>
            </a:r>
          </a:p>
          <a:p>
            <a:pPr marL="0" indent="0">
              <a:buNone/>
            </a:pPr>
            <a:endParaRPr lang="en-IN" sz="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IN" sz="2400" dirty="0" smtClean="0">
                <a:solidFill>
                  <a:schemeClr val="accent4">
                    <a:lumMod val="50000"/>
                  </a:schemeClr>
                </a:solidFill>
              </a:rPr>
              <a:t>(1) Hotspots are streamed at the highest bitrate possible under current network conditions,</a:t>
            </a:r>
          </a:p>
          <a:p>
            <a:pPr marL="0" indent="0">
              <a:buNone/>
            </a:pPr>
            <a:r>
              <a:rPr lang="en-IN" sz="2400" dirty="0" smtClean="0">
                <a:solidFill>
                  <a:schemeClr val="accent3">
                    <a:lumMod val="50000"/>
                  </a:schemeClr>
                </a:solidFill>
              </a:rPr>
              <a:t>(2) Without compromising on overall bitrate, </a:t>
            </a:r>
            <a:r>
              <a:rPr lang="en-IN" sz="2400" dirty="0" err="1" smtClean="0">
                <a:solidFill>
                  <a:schemeClr val="accent3">
                    <a:lumMod val="50000"/>
                  </a:schemeClr>
                </a:solidFill>
              </a:rPr>
              <a:t>rebuffering</a:t>
            </a:r>
            <a:r>
              <a:rPr lang="en-IN" sz="2400" dirty="0" smtClean="0">
                <a:solidFill>
                  <a:schemeClr val="accent3">
                    <a:lumMod val="50000"/>
                  </a:schemeClr>
                </a:solidFill>
              </a:rPr>
              <a:t>, and smoothness objectives,</a:t>
            </a:r>
          </a:p>
          <a:p>
            <a:pPr marL="0" indent="0">
              <a:buNone/>
            </a:pPr>
            <a:r>
              <a:rPr lang="en-IN" sz="2400" dirty="0" smtClean="0">
                <a:solidFill>
                  <a:schemeClr val="accent4">
                    <a:lumMod val="50000"/>
                  </a:schemeClr>
                </a:solidFill>
              </a:rPr>
              <a:t>(3) Thus making optimal use of available network bandwidth.</a:t>
            </a:r>
            <a:endParaRPr lang="en-US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6594" y="4255468"/>
            <a:ext cx="8194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 smtClean="0"/>
              <a:t>How Can We Ensure High Hotspot Bitrate, Even If Bandwidth Declines Just Before A Hotspot Segment Is Downloaded?</a:t>
            </a:r>
            <a:endParaRPr lang="en-US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768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43"/>
    </mc:Choice>
    <mc:Fallback xmlns="">
      <p:transition spd="slow" advTm="65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768743" y="1453553"/>
            <a:ext cx="388418" cy="16456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67871" y="3126114"/>
            <a:ext cx="345701" cy="1343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20634" y="17017"/>
            <a:ext cx="8502732" cy="642938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Solution Approach: </a:t>
            </a:r>
            <a:r>
              <a:rPr lang="en-IN" sz="3200" b="1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Opportunistic </a:t>
            </a:r>
            <a:r>
              <a:rPr lang="en-IN" sz="3200" b="1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Prefetch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8" name="Content Placeholder 2"/>
          <p:cNvSpPr txBox="1">
            <a:spLocks/>
          </p:cNvSpPr>
          <p:nvPr/>
        </p:nvSpPr>
        <p:spPr>
          <a:xfrm>
            <a:off x="629392" y="890649"/>
            <a:ext cx="7980218" cy="3697319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2200" b="1" dirty="0" err="1" smtClean="0">
                <a:solidFill>
                  <a:schemeClr val="accent2">
                    <a:lumMod val="75000"/>
                  </a:schemeClr>
                </a:solidFill>
              </a:rPr>
              <a:t>Prefetch</a:t>
            </a:r>
            <a:r>
              <a:rPr lang="en-IN" sz="2200" b="1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n-IN" sz="2200" dirty="0" smtClean="0">
                <a:solidFill>
                  <a:schemeClr val="accent2">
                    <a:lumMod val="75000"/>
                  </a:schemeClr>
                </a:solidFill>
              </a:rPr>
              <a:t>Download hotspot segments early, when bandwidth is higher, and there is sufficient content in buffer</a:t>
            </a:r>
          </a:p>
          <a:p>
            <a:pPr marL="0" indent="0">
              <a:buNone/>
            </a:pPr>
            <a:endParaRPr lang="en-IN" sz="8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IN" sz="2200" b="1" dirty="0" smtClean="0">
                <a:solidFill>
                  <a:schemeClr val="bg2">
                    <a:lumMod val="25000"/>
                  </a:schemeClr>
                </a:solidFill>
              </a:rPr>
              <a:t>Research Challenge:</a:t>
            </a:r>
            <a:r>
              <a:rPr lang="en-IN" sz="2200" dirty="0" smtClean="0">
                <a:solidFill>
                  <a:schemeClr val="bg2">
                    <a:lumMod val="25000"/>
                  </a:schemeClr>
                </a:solidFill>
              </a:rPr>
              <a:t> How to determine the right </a:t>
            </a:r>
            <a:r>
              <a:rPr lang="en-IN" sz="2200" i="1" dirty="0" smtClean="0">
                <a:solidFill>
                  <a:schemeClr val="bg2">
                    <a:lumMod val="25000"/>
                  </a:schemeClr>
                </a:solidFill>
              </a:rPr>
              <a:t>opportunities</a:t>
            </a:r>
            <a:r>
              <a:rPr lang="en-IN" sz="2200" dirty="0" smtClean="0">
                <a:solidFill>
                  <a:schemeClr val="bg2">
                    <a:lumMod val="25000"/>
                  </a:schemeClr>
                </a:solidFill>
              </a:rPr>
              <a:t> for prefetching hotspot chunks?</a:t>
            </a:r>
          </a:p>
          <a:p>
            <a:r>
              <a:rPr lang="en-IN" sz="2200" b="1" dirty="0" smtClean="0">
                <a:solidFill>
                  <a:schemeClr val="bg2">
                    <a:lumMod val="25000"/>
                  </a:schemeClr>
                </a:solidFill>
              </a:rPr>
              <a:t>Solution Approach: </a:t>
            </a:r>
            <a:r>
              <a:rPr lang="en-IN" sz="2200" dirty="0" smtClean="0">
                <a:solidFill>
                  <a:schemeClr val="bg2">
                    <a:lumMod val="25000"/>
                  </a:schemeClr>
                </a:solidFill>
              </a:rPr>
              <a:t>Learn through experience, i.e., employ </a:t>
            </a:r>
            <a:r>
              <a:rPr lang="en-IN" sz="2200" i="1" dirty="0" smtClean="0">
                <a:solidFill>
                  <a:schemeClr val="bg2">
                    <a:lumMod val="25000"/>
                  </a:schemeClr>
                </a:solidFill>
              </a:rPr>
              <a:t>Reinforcement Learning</a:t>
            </a:r>
          </a:p>
          <a:p>
            <a:endParaRPr lang="en-IN" sz="8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IN" sz="2200" b="1" dirty="0" smtClean="0">
                <a:solidFill>
                  <a:schemeClr val="accent5">
                    <a:lumMod val="50000"/>
                  </a:schemeClr>
                </a:solidFill>
              </a:rPr>
              <a:t>Technical Challenge: </a:t>
            </a:r>
            <a:r>
              <a:rPr lang="en-IN" sz="2200" dirty="0" smtClean="0">
                <a:solidFill>
                  <a:schemeClr val="accent5">
                    <a:lumMod val="50000"/>
                  </a:schemeClr>
                </a:solidFill>
              </a:rPr>
              <a:t>Implementation of </a:t>
            </a:r>
            <a:r>
              <a:rPr lang="en-IN" sz="2200" dirty="0" err="1" smtClean="0">
                <a:solidFill>
                  <a:schemeClr val="accent5">
                    <a:lumMod val="50000"/>
                  </a:schemeClr>
                </a:solidFill>
              </a:rPr>
              <a:t>prefetch</a:t>
            </a:r>
            <a:r>
              <a:rPr lang="en-IN" sz="2200" dirty="0" smtClean="0">
                <a:solidFill>
                  <a:schemeClr val="accent5">
                    <a:lumMod val="50000"/>
                  </a:schemeClr>
                </a:solidFill>
              </a:rPr>
              <a:t> functionality in DASH client players</a:t>
            </a:r>
            <a:endParaRPr lang="en-US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2406" y="4312503"/>
            <a:ext cx="8194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 smtClean="0"/>
              <a:t>An End-to-end System Which Addresses Both Challenges,</a:t>
            </a:r>
            <a:br>
              <a:rPr lang="en-IN" sz="2400" b="1" dirty="0" smtClean="0"/>
            </a:br>
            <a:r>
              <a:rPr lang="en-IN" sz="2400" b="1" dirty="0" smtClean="0"/>
              <a:t>Enables Hotspot-aware Video Streaming </a:t>
            </a:r>
            <a:endParaRPr lang="en-US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251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43"/>
    </mc:Choice>
    <mc:Fallback xmlns="">
      <p:transition spd="slow" advTm="65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7017"/>
            <a:ext cx="9144000" cy="642938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The Proposed System: </a:t>
            </a:r>
            <a:r>
              <a:rPr lang="en-IN" sz="3200" b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HotDASH</a:t>
            </a:r>
            <a:endParaRPr lang="en-US" sz="3200" b="1" i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Rectangle 1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Text Box 16"/>
          <p:cNvSpPr txBox="1"/>
          <p:nvPr/>
        </p:nvSpPr>
        <p:spPr>
          <a:xfrm>
            <a:off x="4500437" y="654893"/>
            <a:ext cx="2324100" cy="77152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N" sz="2200" b="1" dirty="0">
                <a:effectLst/>
                <a:latin typeface="Calibri"/>
                <a:ea typeface="Calibri"/>
                <a:cs typeface="Times New Roman"/>
              </a:rPr>
              <a:t>Playback State Information</a:t>
            </a:r>
            <a:endParaRPr lang="en-US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0" name="Text Box 20"/>
          <p:cNvSpPr txBox="1"/>
          <p:nvPr/>
        </p:nvSpPr>
        <p:spPr>
          <a:xfrm>
            <a:off x="4490912" y="3721943"/>
            <a:ext cx="2352675" cy="7620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N" sz="2200" b="1">
                <a:effectLst/>
                <a:latin typeface="Calibri"/>
                <a:ea typeface="Calibri"/>
                <a:cs typeface="Times New Roman"/>
              </a:rPr>
              <a:t>Bitrate &amp; Prefetch</a:t>
            </a:r>
            <a:br>
              <a:rPr lang="en-IN" sz="2200" b="1">
                <a:effectLst/>
                <a:latin typeface="Calibri"/>
                <a:ea typeface="Calibri"/>
                <a:cs typeface="Times New Roman"/>
              </a:rPr>
            </a:br>
            <a:r>
              <a:rPr lang="en-IN" sz="2200" b="1">
                <a:effectLst/>
                <a:latin typeface="Calibri"/>
                <a:ea typeface="Calibri"/>
                <a:cs typeface="Times New Roman"/>
              </a:rPr>
              <a:t>Decisions</a:t>
            </a:r>
            <a:endParaRPr lang="en-US" sz="1100">
              <a:effectLst/>
              <a:latin typeface="Calibri"/>
              <a:ea typeface="Calibri"/>
              <a:cs typeface="Times New Roman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862137" y="2150318"/>
            <a:ext cx="1876425" cy="962025"/>
            <a:chOff x="0" y="0"/>
            <a:chExt cx="1876425" cy="962025"/>
          </a:xfrm>
        </p:grpSpPr>
        <p:sp>
          <p:nvSpPr>
            <p:cNvPr id="23" name="Rectangle: Rounded Corners 3"/>
            <p:cNvSpPr/>
            <p:nvPr/>
          </p:nvSpPr>
          <p:spPr>
            <a:xfrm>
              <a:off x="0" y="0"/>
              <a:ext cx="1876425" cy="96202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" name="Text Box 6"/>
            <p:cNvSpPr txBox="1"/>
            <p:nvPr/>
          </p:nvSpPr>
          <p:spPr>
            <a:xfrm>
              <a:off x="57150" y="209550"/>
              <a:ext cx="1771650" cy="5429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IN" sz="2800" b="1" dirty="0">
                  <a:effectLst/>
                  <a:latin typeface="Calibri"/>
                  <a:ea typeface="Calibri"/>
                  <a:cs typeface="Times New Roman"/>
                </a:rPr>
                <a:t>hotdash.js</a:t>
              </a:r>
              <a:endParaRPr lang="en-US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595937" y="1816943"/>
            <a:ext cx="1876425" cy="1571625"/>
            <a:chOff x="0" y="0"/>
            <a:chExt cx="1876425" cy="1571625"/>
          </a:xfrm>
        </p:grpSpPr>
        <p:sp>
          <p:nvSpPr>
            <p:cNvPr id="21" name="Rectangle: Rounded Corners 9"/>
            <p:cNvSpPr/>
            <p:nvPr/>
          </p:nvSpPr>
          <p:spPr>
            <a:xfrm>
              <a:off x="0" y="0"/>
              <a:ext cx="1876425" cy="1571625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2" name="Text Box 10"/>
            <p:cNvSpPr txBox="1"/>
            <p:nvPr/>
          </p:nvSpPr>
          <p:spPr>
            <a:xfrm>
              <a:off x="57150" y="38100"/>
              <a:ext cx="1771650" cy="143827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IN" sz="2800" b="1">
                  <a:effectLst/>
                  <a:latin typeface="Calibri"/>
                  <a:ea typeface="Calibri"/>
                  <a:cs typeface="Times New Roman"/>
                </a:rPr>
                <a:t>HotDASH Decision Engine</a:t>
              </a:r>
              <a:endParaRPr lang="en-US" sz="110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cxnSp>
        <p:nvCxnSpPr>
          <p:cNvPr id="18" name="Straight Arrow Connector 17"/>
          <p:cNvCxnSpPr/>
          <p:nvPr/>
        </p:nvCxnSpPr>
        <p:spPr>
          <a:xfrm flipH="1">
            <a:off x="3805112" y="1426418"/>
            <a:ext cx="3657600" cy="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9" name="Straight Arrow Connector 18"/>
          <p:cNvCxnSpPr/>
          <p:nvPr/>
        </p:nvCxnSpPr>
        <p:spPr>
          <a:xfrm flipV="1">
            <a:off x="3821812" y="1397843"/>
            <a:ext cx="0" cy="717527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472237" y="1397843"/>
            <a:ext cx="0" cy="371887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805112" y="3769568"/>
            <a:ext cx="3657600" cy="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3" name="Straight Arrow Connector 12"/>
          <p:cNvCxnSpPr/>
          <p:nvPr/>
        </p:nvCxnSpPr>
        <p:spPr>
          <a:xfrm flipV="1">
            <a:off x="3821812" y="3149076"/>
            <a:ext cx="0" cy="637192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7472237" y="3414793"/>
            <a:ext cx="0" cy="371475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6594" y="4587968"/>
            <a:ext cx="8194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 smtClean="0">
                <a:solidFill>
                  <a:srgbClr val="C41E1F"/>
                </a:solidFill>
              </a:rPr>
              <a:t>What Information Does the Decision Engine Require?</a:t>
            </a:r>
            <a:endParaRPr lang="en-US" sz="2400" b="1" dirty="0">
              <a:solidFill>
                <a:srgbClr val="C41E1F"/>
              </a:solidFill>
            </a:endParaRPr>
          </a:p>
        </p:txBody>
      </p:sp>
      <p:pic>
        <p:nvPicPr>
          <p:cNvPr id="26" name="Picture 4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2" t="53880" r="14697" b="26576"/>
          <a:stretch/>
        </p:blipFill>
        <p:spPr bwMode="auto">
          <a:xfrm>
            <a:off x="0" y="1855043"/>
            <a:ext cx="189460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Straight Arrow Connector 26"/>
          <p:cNvCxnSpPr/>
          <p:nvPr/>
        </p:nvCxnSpPr>
        <p:spPr>
          <a:xfrm flipH="1">
            <a:off x="1798241" y="2459879"/>
            <a:ext cx="1092471" cy="1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732892" y="2793254"/>
            <a:ext cx="1092471" cy="1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4661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43"/>
    </mc:Choice>
    <mc:Fallback xmlns="">
      <p:transition spd="slow" advTm="65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768743" y="1322928"/>
            <a:ext cx="388418" cy="16456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7017"/>
            <a:ext cx="9144000" cy="642938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HotDASH</a:t>
            </a:r>
            <a:r>
              <a:rPr lang="en-IN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Decision Engine: Input State Parameters</a:t>
            </a:r>
            <a:endParaRPr lang="en-US" sz="3200" b="1" i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Rectangle 1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464734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 smtClean="0">
                <a:solidFill>
                  <a:srgbClr val="C41E1F"/>
                </a:solidFill>
              </a:rPr>
              <a:t>Bitrate Decisions are Required as Inputs for the </a:t>
            </a:r>
            <a:r>
              <a:rPr lang="en-IN" sz="2400" b="1" dirty="0" err="1" smtClean="0">
                <a:solidFill>
                  <a:srgbClr val="C41E1F"/>
                </a:solidFill>
              </a:rPr>
              <a:t>Prefetch</a:t>
            </a:r>
            <a:r>
              <a:rPr lang="en-IN" sz="2400" b="1" dirty="0" smtClean="0">
                <a:solidFill>
                  <a:srgbClr val="C41E1F"/>
                </a:solidFill>
              </a:rPr>
              <a:t> Decision!</a:t>
            </a:r>
            <a:endParaRPr lang="en-US" sz="2400" b="1" dirty="0">
              <a:solidFill>
                <a:srgbClr val="C41E1F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9" t="16380" r="7063" b="11854"/>
          <a:stretch/>
        </p:blipFill>
        <p:spPr bwMode="auto">
          <a:xfrm>
            <a:off x="737211" y="644189"/>
            <a:ext cx="7962800" cy="39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8743" y="993228"/>
            <a:ext cx="7931268" cy="9616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9249" y="1954924"/>
            <a:ext cx="7920762" cy="5780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63483" y="2533036"/>
            <a:ext cx="7931268" cy="15187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8223" y="4051738"/>
            <a:ext cx="7941788" cy="5623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784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43"/>
    </mc:Choice>
    <mc:Fallback xmlns="">
      <p:transition spd="slow" advTm="65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" grpId="0" animBg="1"/>
      <p:bldP spid="2" grpId="1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7017"/>
            <a:ext cx="9144000" cy="642938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HotDASH</a:t>
            </a:r>
            <a:r>
              <a:rPr lang="en-IN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Decision Engine: Cascaded RL Design</a:t>
            </a:r>
            <a:endParaRPr lang="en-US" sz="3200" b="1" i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Rectangle 1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7" t="9575" r="57551" b="23005"/>
          <a:stretch/>
        </p:blipFill>
        <p:spPr bwMode="auto">
          <a:xfrm>
            <a:off x="1184572" y="659955"/>
            <a:ext cx="6840075" cy="411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889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43"/>
    </mc:Choice>
    <mc:Fallback xmlns="">
      <p:transition spd="slow" advTm="65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7017"/>
            <a:ext cx="9144000" cy="642938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HotDASH</a:t>
            </a:r>
            <a:r>
              <a:rPr lang="en-IN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Decision Engine: Cascaded RL Design</a:t>
            </a:r>
            <a:endParaRPr lang="en-US" sz="3200" b="1" i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Rectangle 1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7" t="9575" r="57551" b="23005"/>
          <a:stretch/>
        </p:blipFill>
        <p:spPr bwMode="auto">
          <a:xfrm>
            <a:off x="1184573" y="659955"/>
            <a:ext cx="6726860" cy="4042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" t="9746" r="57411" b="23496"/>
          <a:stretch/>
        </p:blipFill>
        <p:spPr bwMode="auto">
          <a:xfrm>
            <a:off x="1168806" y="678375"/>
            <a:ext cx="6950435" cy="410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554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43"/>
    </mc:Choice>
    <mc:Fallback xmlns="">
      <p:transition spd="slow" advTm="65443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7017"/>
            <a:ext cx="9144000" cy="642938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HotDASH</a:t>
            </a:r>
            <a:r>
              <a:rPr lang="en-IN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Decision Engine: Cascaded RL Design</a:t>
            </a:r>
            <a:endParaRPr lang="en-US" sz="3200" b="1" i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Rectangle 1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2" t="9747" r="57505" b="23649"/>
          <a:stretch/>
        </p:blipFill>
        <p:spPr bwMode="auto">
          <a:xfrm>
            <a:off x="1097602" y="659956"/>
            <a:ext cx="6953816" cy="4104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160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43"/>
    </mc:Choice>
    <mc:Fallback xmlns="">
      <p:transition spd="slow" advTm="65443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768743" y="1322928"/>
            <a:ext cx="388418" cy="16456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7017"/>
            <a:ext cx="9144000" cy="642938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HotDASH</a:t>
            </a:r>
            <a:r>
              <a:rPr lang="en-IN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Decision Engine: Cascaded RL Design</a:t>
            </a:r>
            <a:endParaRPr lang="en-US" sz="3200" b="1" i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Rectangle 1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464734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i="1" dirty="0" smtClean="0">
                <a:solidFill>
                  <a:srgbClr val="C41E1F"/>
                </a:solidFill>
              </a:rPr>
              <a:t>Cascaded RL Structure </a:t>
            </a:r>
            <a:r>
              <a:rPr lang="en-IN" sz="2400" b="1" dirty="0">
                <a:solidFill>
                  <a:srgbClr val="C41E1F"/>
                </a:solidFill>
              </a:rPr>
              <a:t>Leverages Knowledge of System State </a:t>
            </a:r>
            <a:r>
              <a:rPr lang="en-IN" sz="2400" b="1" dirty="0" smtClean="0">
                <a:solidFill>
                  <a:srgbClr val="C41E1F"/>
                </a:solidFill>
              </a:rPr>
              <a:t>Better</a:t>
            </a:r>
            <a:endParaRPr lang="en-US" sz="2400" b="1" dirty="0">
              <a:solidFill>
                <a:srgbClr val="C41E1F"/>
              </a:solidFill>
            </a:endParaRPr>
          </a:p>
        </p:txBody>
      </p:sp>
      <p:pic>
        <p:nvPicPr>
          <p:cNvPr id="9330" name="Picture 11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6" t="23177" r="20049" b="14062"/>
          <a:stretch/>
        </p:blipFill>
        <p:spPr bwMode="auto">
          <a:xfrm>
            <a:off x="1157161" y="631518"/>
            <a:ext cx="6859788" cy="407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324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43"/>
    </mc:Choice>
    <mc:Fallback xmlns="">
      <p:transition spd="slow" advTm="65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/>
          <p:cNvCxnSpPr/>
          <p:nvPr/>
        </p:nvCxnSpPr>
        <p:spPr>
          <a:xfrm flipV="1">
            <a:off x="1619577" y="2399049"/>
            <a:ext cx="1987779" cy="2352"/>
          </a:xfrm>
          <a:prstGeom prst="straightConnector1">
            <a:avLst/>
          </a:prstGeom>
          <a:ln w="22860" cmpd="sng">
            <a:solidFill>
              <a:srgbClr val="000000"/>
            </a:solidFill>
            <a:headEnd type="none" w="med" len="lg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105003" y="2930342"/>
            <a:ext cx="3378709" cy="697232"/>
            <a:chOff x="2721219" y="3280904"/>
            <a:chExt cx="3378709" cy="822983"/>
          </a:xfrm>
        </p:grpSpPr>
        <p:cxnSp>
          <p:nvCxnSpPr>
            <p:cNvPr id="29" name="Straight Arrow Connector 28"/>
            <p:cNvCxnSpPr/>
            <p:nvPr/>
          </p:nvCxnSpPr>
          <p:spPr>
            <a:xfrm flipH="1" flipV="1">
              <a:off x="6097765" y="3280904"/>
              <a:ext cx="2162" cy="820877"/>
            </a:xfrm>
            <a:prstGeom prst="straightConnector1">
              <a:avLst/>
            </a:prstGeom>
            <a:ln w="22860" cmpd="sng">
              <a:solidFill>
                <a:srgbClr val="000000"/>
              </a:solidFill>
              <a:headEnd type="none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2721219" y="3280904"/>
              <a:ext cx="0" cy="820877"/>
            </a:xfrm>
            <a:prstGeom prst="straightConnector1">
              <a:avLst/>
            </a:prstGeom>
            <a:ln w="22860" cmpd="sng">
              <a:solidFill>
                <a:srgbClr val="000000"/>
              </a:solidFill>
              <a:headEnd type="none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 flipV="1">
              <a:off x="2721220" y="4101981"/>
              <a:ext cx="3378708" cy="1906"/>
            </a:xfrm>
            <a:prstGeom prst="straightConnector1">
              <a:avLst/>
            </a:prstGeom>
            <a:ln w="22860" cmpd="sng">
              <a:solidFill>
                <a:srgbClr val="000000"/>
              </a:solidFill>
              <a:headEnd type="none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/>
          <p:cNvSpPr/>
          <p:nvPr/>
        </p:nvSpPr>
        <p:spPr>
          <a:xfrm>
            <a:off x="590430" y="1735203"/>
            <a:ext cx="1029150" cy="1199842"/>
          </a:xfrm>
          <a:prstGeom prst="rect">
            <a:avLst/>
          </a:prstGeom>
          <a:noFill/>
          <a:ln w="2286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Agent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607356" y="1730499"/>
            <a:ext cx="1688092" cy="1204545"/>
          </a:xfrm>
          <a:prstGeom prst="rect">
            <a:avLst/>
          </a:prstGeom>
          <a:noFill/>
          <a:ln w="2286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Environment</a:t>
            </a: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02843" y="1141363"/>
            <a:ext cx="3380868" cy="595022"/>
            <a:chOff x="2719059" y="1431657"/>
            <a:chExt cx="3380868" cy="655291"/>
          </a:xfrm>
        </p:grpSpPr>
        <p:cxnSp>
          <p:nvCxnSpPr>
            <p:cNvPr id="28" name="Straight Arrow Connector 27"/>
            <p:cNvCxnSpPr/>
            <p:nvPr/>
          </p:nvCxnSpPr>
          <p:spPr>
            <a:xfrm flipH="1">
              <a:off x="2720466" y="1432832"/>
              <a:ext cx="754" cy="654116"/>
            </a:xfrm>
            <a:prstGeom prst="straightConnector1">
              <a:avLst/>
            </a:prstGeom>
            <a:ln w="22860" cmpd="sng">
              <a:solidFill>
                <a:srgbClr val="000000"/>
              </a:solidFill>
              <a:headEnd type="none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 flipV="1">
              <a:off x="2719059" y="1431657"/>
              <a:ext cx="3378708" cy="1906"/>
            </a:xfrm>
            <a:prstGeom prst="straightConnector1">
              <a:avLst/>
            </a:prstGeom>
            <a:ln w="22860" cmpd="sng">
              <a:solidFill>
                <a:srgbClr val="000000"/>
              </a:solidFill>
              <a:headEnd type="none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 flipV="1">
              <a:off x="6097765" y="1431657"/>
              <a:ext cx="2162" cy="649203"/>
            </a:xfrm>
            <a:prstGeom prst="straightConnector1">
              <a:avLst/>
            </a:prstGeom>
            <a:ln w="22860" cmpd="sng">
              <a:solidFill>
                <a:srgbClr val="000000"/>
              </a:solidFill>
              <a:headEnd type="none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769648" y="3182731"/>
            <a:ext cx="1808251" cy="400111"/>
            <a:chOff x="3385864" y="3533294"/>
            <a:chExt cx="1808251" cy="400111"/>
          </a:xfrm>
        </p:grpSpPr>
        <p:sp>
          <p:nvSpPr>
            <p:cNvPr id="32" name="TextBox 31"/>
            <p:cNvSpPr txBox="1"/>
            <p:nvPr/>
          </p:nvSpPr>
          <p:spPr>
            <a:xfrm>
              <a:off x="3385864" y="3533294"/>
              <a:ext cx="1681294" cy="400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Observe state </a:t>
              </a:r>
              <a:endParaRPr lang="en-US" sz="2000" i="1" dirty="0">
                <a:latin typeface="Cambria Math" charset="0"/>
                <a:ea typeface="Cambria Math" charset="0"/>
                <a:cs typeface="Cambria Math" charset="0"/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7181" y="3640897"/>
              <a:ext cx="246934" cy="257954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1769648" y="1942165"/>
            <a:ext cx="1577691" cy="400111"/>
            <a:chOff x="3385864" y="2292728"/>
            <a:chExt cx="1577691" cy="400111"/>
          </a:xfrm>
        </p:grpSpPr>
        <p:sp>
          <p:nvSpPr>
            <p:cNvPr id="27" name="TextBox 26"/>
            <p:cNvSpPr txBox="1"/>
            <p:nvPr/>
          </p:nvSpPr>
          <p:spPr>
            <a:xfrm>
              <a:off x="3385864" y="2292728"/>
              <a:ext cx="1355499" cy="400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Take action</a:t>
              </a:r>
              <a:endParaRPr lang="en-US" sz="2000" i="1" dirty="0">
                <a:latin typeface="Cambria Math" charset="0"/>
                <a:ea typeface="Cambria Math" charset="0"/>
                <a:cs typeface="Cambria Math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0626" y="2401716"/>
              <a:ext cx="282929" cy="26037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2170579" y="731635"/>
            <a:ext cx="1160386" cy="400111"/>
            <a:chOff x="3803169" y="1014144"/>
            <a:chExt cx="1160386" cy="400111"/>
          </a:xfrm>
        </p:grpSpPr>
        <p:sp>
          <p:nvSpPr>
            <p:cNvPr id="33" name="TextBox 32"/>
            <p:cNvSpPr txBox="1"/>
            <p:nvPr/>
          </p:nvSpPr>
          <p:spPr>
            <a:xfrm>
              <a:off x="3803169" y="1014144"/>
              <a:ext cx="971420" cy="400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Reward</a:t>
              </a:r>
              <a:endParaRPr lang="en-US" sz="2000" i="1" dirty="0">
                <a:latin typeface="Cambria Math" charset="0"/>
                <a:ea typeface="Cambria Math" charset="0"/>
                <a:cs typeface="Cambria Math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6457" y="1126955"/>
              <a:ext cx="227098" cy="233207"/>
            </a:xfrm>
            <a:prstGeom prst="rect">
              <a:avLst/>
            </a:prstGeom>
          </p:spPr>
        </p:pic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526" y="2439944"/>
            <a:ext cx="639120" cy="565101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0" y="17017"/>
            <a:ext cx="9144000" cy="642938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Reinforcement Learning</a:t>
            </a:r>
            <a:endParaRPr lang="en-US" sz="3200" b="1" i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741581" y="1735203"/>
            <a:ext cx="3051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Goal: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Maximize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the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Cumulative Reward </a:t>
            </a:r>
            <a:endParaRPr lang="en-US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99288" y="3810205"/>
            <a:ext cx="83938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</a:rPr>
              <a:t>Training Algorithm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: A3C (Actor-Critic Network, Policy-Gradient Method) 					[Google DeepMind, ICML’16]</a:t>
            </a:r>
            <a:endParaRPr lang="en-US" sz="2000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0" y="460484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We Adopt A3C for Both </a:t>
            </a:r>
            <a:r>
              <a:rPr lang="en-US" sz="2400" b="1" i="1" dirty="0" smtClean="0">
                <a:solidFill>
                  <a:srgbClr val="C00000"/>
                </a:solidFill>
              </a:rPr>
              <a:t>Bitrate Selection</a:t>
            </a:r>
            <a:r>
              <a:rPr lang="en-US" sz="2400" b="1" dirty="0" smtClean="0">
                <a:solidFill>
                  <a:srgbClr val="C00000"/>
                </a:solidFill>
              </a:rPr>
              <a:t> and </a:t>
            </a:r>
            <a:r>
              <a:rPr lang="en-US" sz="2400" b="1" i="1" dirty="0" err="1" smtClean="0">
                <a:solidFill>
                  <a:srgbClr val="C00000"/>
                </a:solidFill>
              </a:rPr>
              <a:t>Prefetch</a:t>
            </a:r>
            <a:r>
              <a:rPr lang="en-US" sz="2400" b="1" i="1" dirty="0" smtClean="0">
                <a:solidFill>
                  <a:srgbClr val="C00000"/>
                </a:solidFill>
              </a:rPr>
              <a:t> Decision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621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30"/>
    </mc:Choice>
    <mc:Fallback xmlns="">
      <p:transition spd="slow" advTm="42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43" grpId="0"/>
      <p:bldP spid="38" grpId="0"/>
      <p:bldP spid="4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4555" y="659760"/>
            <a:ext cx="6287730" cy="42444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69654" y="775871"/>
            <a:ext cx="2568038" cy="395070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067005" y="3222248"/>
            <a:ext cx="9365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Action </a:t>
            </a:r>
            <a:endParaRPr lang="en-US" sz="22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301" y="3341436"/>
            <a:ext cx="295366" cy="233743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7921012" y="1499316"/>
            <a:ext cx="0" cy="613113"/>
          </a:xfrm>
          <a:prstGeom prst="straightConnector1">
            <a:avLst/>
          </a:prstGeom>
          <a:ln w="19050" cmpd="sng">
            <a:solidFill>
              <a:srgbClr val="000000"/>
            </a:solidFill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270666" y="3465747"/>
            <a:ext cx="389698" cy="285"/>
          </a:xfrm>
          <a:prstGeom prst="straightConnector1">
            <a:avLst/>
          </a:prstGeom>
          <a:ln w="19050" cmpd="sng">
            <a:solidFill>
              <a:srgbClr val="000000"/>
            </a:solidFill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67" y="896890"/>
            <a:ext cx="252850" cy="22713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66450" y="775871"/>
            <a:ext cx="7868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State</a:t>
            </a:r>
            <a:endParaRPr lang="en-US" sz="2200" dirty="0"/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" y="659760"/>
            <a:ext cx="6287729" cy="4244425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6" y="738090"/>
            <a:ext cx="2705100" cy="40259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674139" y="2128488"/>
            <a:ext cx="2403002" cy="1845939"/>
            <a:chOff x="6136341" y="1953553"/>
            <a:chExt cx="2672786" cy="2053186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6345" y="1953554"/>
              <a:ext cx="2672782" cy="1761766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5659" y="2682829"/>
              <a:ext cx="680599" cy="479141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6136345" y="1953553"/>
              <a:ext cx="2672782" cy="1993737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136341" y="3720065"/>
              <a:ext cx="1857728" cy="23197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136341" y="3720065"/>
              <a:ext cx="1086687" cy="231971"/>
            </a:xfrm>
            <a:prstGeom prst="rect">
              <a:avLst/>
            </a:prstGeom>
            <a:solidFill>
              <a:srgbClr val="D523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136343" y="3717097"/>
              <a:ext cx="2672784" cy="231971"/>
            </a:xfrm>
            <a:prstGeom prst="rect">
              <a:avLst/>
            </a:prstGeom>
            <a:noFill/>
            <a:ln w="158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7058687" y="3677713"/>
              <a:ext cx="329026" cy="32902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blurRad="50800" dist="76200" dir="2700000" sx="83000" sy="83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7154789" y="3778176"/>
              <a:ext cx="128099" cy="12809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80066" y="3920979"/>
            <a:ext cx="6774301" cy="1091466"/>
            <a:chOff x="1180066" y="3920979"/>
            <a:chExt cx="6774301" cy="1091466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1180066" y="5005700"/>
              <a:ext cx="6774301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headEnd type="none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7954367" y="3920979"/>
              <a:ext cx="0" cy="1091466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headEnd type="none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1189980" y="4733319"/>
              <a:ext cx="0" cy="27432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headEnd type="none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5" name="Straight Arrow Connector 84"/>
          <p:cNvCxnSpPr/>
          <p:nvPr/>
        </p:nvCxnSpPr>
        <p:spPr>
          <a:xfrm>
            <a:off x="5805061" y="3465747"/>
            <a:ext cx="846154" cy="1784"/>
          </a:xfrm>
          <a:prstGeom prst="straightConnector1">
            <a:avLst/>
          </a:prstGeom>
          <a:ln w="19050" cmpd="sng">
            <a:solidFill>
              <a:srgbClr val="000000"/>
            </a:solidFill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9" name="Group 58"/>
          <p:cNvGrpSpPr/>
          <p:nvPr/>
        </p:nvGrpSpPr>
        <p:grpSpPr>
          <a:xfrm>
            <a:off x="4835474" y="347247"/>
            <a:ext cx="3833917" cy="1146310"/>
            <a:chOff x="4786168" y="940391"/>
            <a:chExt cx="3814576" cy="1003754"/>
          </a:xfrm>
        </p:grpSpPr>
        <p:grpSp>
          <p:nvGrpSpPr>
            <p:cNvPr id="61" name="Group 60"/>
            <p:cNvGrpSpPr/>
            <p:nvPr/>
          </p:nvGrpSpPr>
          <p:grpSpPr>
            <a:xfrm>
              <a:off x="4786168" y="940391"/>
              <a:ext cx="3814576" cy="1003754"/>
              <a:chOff x="4823961" y="675236"/>
              <a:chExt cx="3814576" cy="1003754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4823961" y="675236"/>
                <a:ext cx="3814576" cy="1003754"/>
                <a:chOff x="4823961" y="675236"/>
                <a:chExt cx="3814576" cy="1003754"/>
              </a:xfrm>
            </p:grpSpPr>
            <p:sp>
              <p:nvSpPr>
                <p:cNvPr id="65" name="Rectangle 64"/>
                <p:cNvSpPr/>
                <p:nvPr/>
              </p:nvSpPr>
              <p:spPr>
                <a:xfrm>
                  <a:off x="4894376" y="675236"/>
                  <a:ext cx="3676863" cy="1003754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6" name="TextBox 65"/>
                    <p:cNvSpPr txBox="1"/>
                    <p:nvPr/>
                  </p:nvSpPr>
                  <p:spPr>
                    <a:xfrm>
                      <a:off x="4823961" y="1020272"/>
                      <a:ext cx="3814576" cy="323402"/>
                    </a:xfrm>
                    <a:prstGeom prst="rect">
                      <a:avLst/>
                    </a:prstGeom>
                    <a:noFill/>
                    <a:ln w="19050" cmpd="sng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en-US" sz="1800" b="0" i="1" smtClean="0">
                                <a:latin typeface="Cambria Math" charset="0"/>
                              </a:rPr>
                              <m:t>+ </m:t>
                            </m:r>
                            <m:r>
                              <a:rPr lang="en-US" sz="1800" b="0" i="1" smtClean="0">
                                <a:latin typeface="Cambria Math" charset="0"/>
                              </a:rPr>
                              <m:t>𝑞</m:t>
                            </m:r>
                            <m:d>
                              <m:dPr>
                                <m:ctrlPr>
                                  <a:rPr lang="en-US" sz="1800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1800" b="0" i="1" smtClean="0"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sz="1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1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r>
                              <a:rPr lang="en-US" sz="1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𝜆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hr-HR" sz="1800" b="0" i="1" smtClean="0">
                                    <a:latin typeface="Cambria Math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latin typeface="Cambria Math" charset="0"/>
                                  </a:rPr>
                                  <m:t>𝑞</m:t>
                                </m:r>
                                <m:d>
                                  <m:dPr>
                                    <m:ctrlPr>
                                      <a:rPr lang="en-US" sz="1800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80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smtClean="0">
                                            <a:latin typeface="Cambria Math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en-US" sz="1800" i="1">
                                            <a:latin typeface="Cambria Math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800" b="0" i="1" smtClean="0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1800" i="1">
                                    <a:latin typeface="Cambria Math" charset="0"/>
                                  </a:rPr>
                                  <m:t>𝑞</m:t>
                                </m:r>
                                <m:d>
                                  <m:dPr>
                                    <m:ctrlPr>
                                      <a:rPr lang="en-US" sz="1800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80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smtClean="0">
                                            <a:latin typeface="Cambria Math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en-US" sz="1800" i="1">
                                            <a:latin typeface="Cambria Math" charset="0"/>
                                          </a:rPr>
                                          <m:t>𝑡</m:t>
                                        </m:r>
                                        <m:r>
                                          <a:rPr lang="en-US" sz="1800" b="0" i="1" smtClean="0">
                                            <a:latin typeface="Cambria Math" charset="0"/>
                                          </a:rPr>
                                          <m:t>−1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oMath>
                        </m:oMathPara>
                      </a14:m>
                      <a:endParaRPr lang="en-US" sz="1800" i="1" dirty="0"/>
                    </a:p>
                  </p:txBody>
                </p:sp>
              </mc:Choice>
              <mc:Fallback xmlns="">
                <p:sp>
                  <p:nvSpPr>
                    <p:cNvPr id="66" name="TextBox 6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823961" y="1020272"/>
                      <a:ext cx="3814576" cy="323402"/>
                    </a:xfrm>
                    <a:prstGeom prst="rect">
                      <a:avLst/>
                    </a:prstGeom>
                    <a:blipFill rotWithShape="0">
                      <a:blip r:embed="rId10"/>
                      <a:stretch>
                        <a:fillRect t="-98333" b="-123333"/>
                      </a:stretch>
                    </a:blipFill>
                    <a:ln w="19050" cmpd="sng"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64" name="TextBox 63"/>
              <p:cNvSpPr txBox="1"/>
              <p:nvPr/>
            </p:nvSpPr>
            <p:spPr>
              <a:xfrm>
                <a:off x="4964742" y="677967"/>
                <a:ext cx="1276125" cy="3773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b="1" dirty="0" smtClean="0"/>
                  <a:t>Reward</a:t>
                </a:r>
                <a:r>
                  <a:rPr lang="en-US" sz="1600" b="1" dirty="0" smtClean="0"/>
                  <a:t> </a:t>
                </a:r>
                <a:r>
                  <a:rPr lang="en-US" sz="2200" dirty="0" err="1" smtClean="0"/>
                  <a:t>r</a:t>
                </a:r>
                <a:r>
                  <a:rPr lang="en-US" sz="2200" baseline="-25000" dirty="0" err="1" smtClean="0"/>
                  <a:t>t</a:t>
                </a:r>
                <a:endParaRPr lang="en-US" sz="2200" dirty="0"/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4880870" y="1571000"/>
              <a:ext cx="3566680" cy="2964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3365FF"/>
                  </a:solidFill>
                </a:rPr>
                <a:t>+ (bitrate) - (</a:t>
              </a:r>
              <a:r>
                <a:rPr lang="en-US" sz="1600" b="1" dirty="0" err="1" smtClean="0">
                  <a:solidFill>
                    <a:srgbClr val="3365FF"/>
                  </a:solidFill>
                </a:rPr>
                <a:t>rebuffering</a:t>
              </a:r>
              <a:r>
                <a:rPr lang="en-US" sz="1600" b="1" dirty="0" smtClean="0">
                  <a:solidFill>
                    <a:srgbClr val="3365FF"/>
                  </a:solidFill>
                </a:rPr>
                <a:t>) - (smoothness)</a:t>
              </a:r>
              <a:endParaRPr lang="en-US" sz="1600" b="1" dirty="0">
                <a:solidFill>
                  <a:srgbClr val="3365FF"/>
                </a:solidFill>
              </a:endParaRPr>
            </a:p>
          </p:txBody>
        </p:sp>
      </p:grpSp>
      <p:sp>
        <p:nvSpPr>
          <p:cNvPr id="87" name="Oval 86"/>
          <p:cNvSpPr/>
          <p:nvPr/>
        </p:nvSpPr>
        <p:spPr>
          <a:xfrm>
            <a:off x="5727305" y="3430462"/>
            <a:ext cx="73978" cy="73978"/>
          </a:xfrm>
          <a:prstGeom prst="ellipse">
            <a:avLst/>
          </a:prstGeom>
          <a:solidFill>
            <a:schemeClr val="tx1"/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7" name="Picture 136" descr="Screen Shot 2016-07-15 at 8.47.09 PM.png"/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763" y="2014408"/>
            <a:ext cx="642607" cy="2544263"/>
          </a:xfrm>
          <a:prstGeom prst="rect">
            <a:avLst/>
          </a:prstGeom>
        </p:spPr>
      </p:pic>
      <p:sp>
        <p:nvSpPr>
          <p:cNvPr id="80" name="Rectangle 79"/>
          <p:cNvSpPr/>
          <p:nvPr/>
        </p:nvSpPr>
        <p:spPr>
          <a:xfrm>
            <a:off x="6681863" y="3222248"/>
            <a:ext cx="821522" cy="48699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720P</a:t>
            </a:r>
            <a:endParaRPr lang="en-US" sz="1800" dirty="0"/>
          </a:p>
        </p:txBody>
      </p:sp>
      <p:sp>
        <p:nvSpPr>
          <p:cNvPr id="81" name="TextBox 80"/>
          <p:cNvSpPr txBox="1"/>
          <p:nvPr/>
        </p:nvSpPr>
        <p:spPr>
          <a:xfrm>
            <a:off x="5101573" y="2159469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240P</a:t>
            </a:r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5110848" y="2740388"/>
            <a:ext cx="793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360P</a:t>
            </a:r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5107160" y="3273717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720P</a:t>
            </a:r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5067005" y="3854669"/>
            <a:ext cx="793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1080P</a:t>
            </a:r>
            <a:endParaRPr lang="en-US"/>
          </a:p>
        </p:txBody>
      </p:sp>
      <p:cxnSp>
        <p:nvCxnSpPr>
          <p:cNvPr id="101" name="Straight Arrow Connector 100"/>
          <p:cNvCxnSpPr/>
          <p:nvPr/>
        </p:nvCxnSpPr>
        <p:spPr>
          <a:xfrm>
            <a:off x="2737692" y="3177531"/>
            <a:ext cx="30862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 rot="16200000">
            <a:off x="5679265" y="2471898"/>
            <a:ext cx="16205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Action</a:t>
            </a:r>
            <a:r>
              <a:rPr lang="en-US" sz="2200" dirty="0" smtClean="0"/>
              <a:t> a</a:t>
            </a:r>
            <a:r>
              <a:rPr lang="en-US" sz="2200" baseline="-25000" dirty="0" smtClean="0"/>
              <a:t>t</a:t>
            </a:r>
            <a:endParaRPr lang="en-US" sz="2200" dirty="0"/>
          </a:p>
        </p:txBody>
      </p:sp>
      <p:grpSp>
        <p:nvGrpSpPr>
          <p:cNvPr id="123" name="Group 122"/>
          <p:cNvGrpSpPr/>
          <p:nvPr/>
        </p:nvGrpSpPr>
        <p:grpSpPr>
          <a:xfrm>
            <a:off x="2546970" y="1532082"/>
            <a:ext cx="4104245" cy="2919894"/>
            <a:chOff x="2963685" y="1388891"/>
            <a:chExt cx="4104245" cy="2919894"/>
          </a:xfrm>
        </p:grpSpPr>
        <p:cxnSp>
          <p:nvCxnSpPr>
            <p:cNvPr id="124" name="Straight Arrow Connector 123"/>
            <p:cNvCxnSpPr/>
            <p:nvPr/>
          </p:nvCxnSpPr>
          <p:spPr>
            <a:xfrm flipV="1">
              <a:off x="2967545" y="2635200"/>
              <a:ext cx="389126" cy="18614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/>
            <p:nvPr/>
          </p:nvCxnSpPr>
          <p:spPr>
            <a:xfrm>
              <a:off x="2967545" y="2103900"/>
              <a:ext cx="389126" cy="10990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/>
            <p:nvPr/>
          </p:nvCxnSpPr>
          <p:spPr>
            <a:xfrm flipV="1">
              <a:off x="2963685" y="3202218"/>
              <a:ext cx="562297" cy="13359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/>
            <p:nvPr/>
          </p:nvCxnSpPr>
          <p:spPr>
            <a:xfrm flipV="1">
              <a:off x="2967545" y="3679747"/>
              <a:ext cx="558433" cy="12497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/>
            <p:nvPr/>
          </p:nvCxnSpPr>
          <p:spPr>
            <a:xfrm flipV="1">
              <a:off x="2963685" y="4148656"/>
              <a:ext cx="583166" cy="16012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/>
            <p:nvPr/>
          </p:nvCxnSpPr>
          <p:spPr>
            <a:xfrm>
              <a:off x="2967545" y="1388891"/>
              <a:ext cx="389126" cy="37107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0" name="Group 129"/>
            <p:cNvGrpSpPr/>
            <p:nvPr/>
          </p:nvGrpSpPr>
          <p:grpSpPr>
            <a:xfrm>
              <a:off x="6644680" y="3281438"/>
              <a:ext cx="423250" cy="73978"/>
              <a:chOff x="6125734" y="3428210"/>
              <a:chExt cx="423250" cy="73978"/>
            </a:xfrm>
          </p:grpSpPr>
          <p:sp>
            <p:nvSpPr>
              <p:cNvPr id="132" name="Oval 131"/>
              <p:cNvSpPr/>
              <p:nvPr/>
            </p:nvSpPr>
            <p:spPr>
              <a:xfrm>
                <a:off x="6125734" y="3428210"/>
                <a:ext cx="73978" cy="73978"/>
              </a:xfrm>
              <a:prstGeom prst="ellipse">
                <a:avLst/>
              </a:prstGeom>
              <a:solidFill>
                <a:schemeClr val="tx1"/>
              </a:solidFill>
              <a:ln w="19050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3" name="Straight Arrow Connector 132"/>
              <p:cNvCxnSpPr/>
              <p:nvPr/>
            </p:nvCxnSpPr>
            <p:spPr>
              <a:xfrm>
                <a:off x="6203524" y="3465199"/>
                <a:ext cx="345460" cy="4129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headEnd type="none"/>
                <a:tailEnd type="triangle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5" name="Oval 134"/>
          <p:cNvSpPr/>
          <p:nvPr/>
        </p:nvSpPr>
        <p:spPr>
          <a:xfrm>
            <a:off x="6226974" y="3426798"/>
            <a:ext cx="73978" cy="73978"/>
          </a:xfrm>
          <a:prstGeom prst="ellipse">
            <a:avLst/>
          </a:prstGeom>
          <a:solidFill>
            <a:schemeClr val="tx1"/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939956" y="714790"/>
            <a:ext cx="1441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Agent</a:t>
            </a:r>
            <a:endParaRPr lang="en-US" sz="2400" dirty="0"/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41"/>
          <a:stretch/>
        </p:blipFill>
        <p:spPr>
          <a:xfrm>
            <a:off x="2939956" y="1613082"/>
            <a:ext cx="2291801" cy="2938363"/>
          </a:xfrm>
          <a:prstGeom prst="rect">
            <a:avLst/>
          </a:prstGeom>
        </p:spPr>
      </p:pic>
      <p:sp>
        <p:nvSpPr>
          <p:cNvPr id="57" name="Title 1"/>
          <p:cNvSpPr>
            <a:spLocks noGrp="1"/>
          </p:cNvSpPr>
          <p:nvPr>
            <p:ph type="title"/>
          </p:nvPr>
        </p:nvSpPr>
        <p:spPr>
          <a:xfrm>
            <a:off x="-1" y="17017"/>
            <a:ext cx="4976969" cy="642938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Bitrate Selection RL Model</a:t>
            </a:r>
            <a:endParaRPr lang="en-US" sz="3200" b="1" i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0" y="4314805"/>
            <a:ext cx="9144000" cy="8309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We Leverage </a:t>
            </a:r>
            <a:r>
              <a:rPr lang="en-US" sz="2400" b="1" dirty="0" err="1" smtClean="0">
                <a:solidFill>
                  <a:srgbClr val="C00000"/>
                </a:solidFill>
              </a:rPr>
              <a:t>Pensieve</a:t>
            </a:r>
            <a:r>
              <a:rPr lang="en-US" sz="2400" b="1" dirty="0" smtClean="0">
                <a:solidFill>
                  <a:srgbClr val="C00000"/>
                </a:solidFill>
              </a:rPr>
              <a:t> [SIGCOMM’17]</a:t>
            </a:r>
            <a:br>
              <a:rPr lang="en-US" sz="2400" b="1" dirty="0" smtClean="0">
                <a:solidFill>
                  <a:srgbClr val="C00000"/>
                </a:solidFill>
              </a:rPr>
            </a:br>
            <a:r>
              <a:rPr lang="en-US" sz="2400" b="1" dirty="0" smtClean="0">
                <a:solidFill>
                  <a:srgbClr val="C00000"/>
                </a:solidFill>
              </a:rPr>
              <a:t>for the Bitrate Selection Model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780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891"/>
    </mc:Choice>
    <mc:Fallback xmlns="">
      <p:transition spd="slow" advTm="148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51025" y="17017"/>
            <a:ext cx="6812314" cy="642938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Why Bother About </a:t>
            </a:r>
            <a:r>
              <a:rPr lang="en-US" sz="3200" b="1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Video Streaming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?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1257" y="725514"/>
            <a:ext cx="4522405" cy="3801784"/>
            <a:chOff x="71257" y="725514"/>
            <a:chExt cx="4522405" cy="3801784"/>
          </a:xfrm>
        </p:grpSpPr>
        <p:sp>
          <p:nvSpPr>
            <p:cNvPr id="3" name="TextBox 2"/>
            <p:cNvSpPr txBox="1"/>
            <p:nvPr/>
          </p:nvSpPr>
          <p:spPr>
            <a:xfrm>
              <a:off x="71257" y="3942523"/>
              <a:ext cx="4522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2">
                      <a:lumMod val="50000"/>
                    </a:schemeClr>
                  </a:solidFill>
                </a:rPr>
                <a:t>Global IP </a:t>
              </a:r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</a:rPr>
                <a:t>Traffic </a:t>
              </a:r>
              <a:r>
                <a:rPr lang="en-US" sz="1600" dirty="0">
                  <a:solidFill>
                    <a:schemeClr val="accent2">
                      <a:lumMod val="50000"/>
                    </a:schemeClr>
                  </a:solidFill>
                </a:rPr>
                <a:t>by C</a:t>
              </a:r>
              <a:r>
                <a:rPr lang="en-US" sz="1600" dirty="0" smtClean="0">
                  <a:solidFill>
                    <a:schemeClr val="accent2">
                      <a:lumMod val="50000"/>
                    </a:schemeClr>
                  </a:solidFill>
                </a:rPr>
                <a:t>ategory </a:t>
              </a:r>
              <a:r>
                <a:rPr lang="en-IN" sz="1600" dirty="0" smtClean="0">
                  <a:solidFill>
                    <a:schemeClr val="accent2">
                      <a:lumMod val="50000"/>
                    </a:schemeClr>
                  </a:solidFill>
                </a:rPr>
                <a:t>(</a:t>
              </a:r>
              <a:r>
                <a:rPr lang="en-IN" sz="1600" dirty="0" err="1" smtClean="0">
                  <a:solidFill>
                    <a:schemeClr val="accent2">
                      <a:lumMod val="50000"/>
                    </a:schemeClr>
                  </a:solidFill>
                </a:rPr>
                <a:t>ExaBytes</a:t>
              </a:r>
              <a:r>
                <a:rPr lang="en-IN" sz="1600" dirty="0" smtClean="0">
                  <a:solidFill>
                    <a:schemeClr val="accent2">
                      <a:lumMod val="50000"/>
                    </a:schemeClr>
                  </a:solidFill>
                </a:rPr>
                <a:t> per month) [Source: Cisco VNI]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81990" y="725514"/>
              <a:ext cx="3645725" cy="3146109"/>
              <a:chOff x="5058865" y="725514"/>
              <a:chExt cx="3645725" cy="3146109"/>
            </a:xfrm>
          </p:grpSpPr>
          <p:pic>
            <p:nvPicPr>
              <p:cNvPr id="1030" name="Picture 6" descr="Description: C11-739110-00_Figure 13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97" r="26052" b="14834"/>
              <a:stretch/>
            </p:blipFill>
            <p:spPr bwMode="auto">
              <a:xfrm>
                <a:off x="5058865" y="1188882"/>
                <a:ext cx="3645725" cy="26827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6" descr="Description: C11-739110-00_Figure 13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949" t="16814" r="1476" b="32723"/>
              <a:stretch/>
            </p:blipFill>
            <p:spPr bwMode="auto">
              <a:xfrm>
                <a:off x="5468560" y="725514"/>
                <a:ext cx="1940170" cy="1625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8" name="Group 7"/>
          <p:cNvGrpSpPr/>
          <p:nvPr/>
        </p:nvGrpSpPr>
        <p:grpSpPr>
          <a:xfrm>
            <a:off x="4593662" y="737384"/>
            <a:ext cx="4550338" cy="3776064"/>
            <a:chOff x="4593662" y="737384"/>
            <a:chExt cx="4550338" cy="3776064"/>
          </a:xfrm>
        </p:grpSpPr>
        <p:grpSp>
          <p:nvGrpSpPr>
            <p:cNvPr id="2" name="Group 1"/>
            <p:cNvGrpSpPr/>
            <p:nvPr/>
          </p:nvGrpSpPr>
          <p:grpSpPr>
            <a:xfrm>
              <a:off x="4876355" y="737384"/>
              <a:ext cx="3650016" cy="3193609"/>
              <a:chOff x="5909481" y="550068"/>
              <a:chExt cx="3181350" cy="2707004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84" t="38281" r="62665" b="31271"/>
              <a:stretch/>
            </p:blipFill>
            <p:spPr bwMode="auto">
              <a:xfrm>
                <a:off x="5909481" y="1029691"/>
                <a:ext cx="3181350" cy="22273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710" t="43229" r="47230" b="41406"/>
              <a:stretch/>
            </p:blipFill>
            <p:spPr bwMode="auto">
              <a:xfrm>
                <a:off x="6282022" y="550068"/>
                <a:ext cx="1959459" cy="1123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4593662" y="3928673"/>
              <a:ext cx="45503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600" dirty="0" smtClean="0">
                  <a:solidFill>
                    <a:schemeClr val="accent2">
                      <a:lumMod val="50000"/>
                    </a:schemeClr>
                  </a:solidFill>
                </a:rPr>
                <a:t>Global Internet Video Traffic (</a:t>
              </a:r>
              <a:r>
                <a:rPr lang="en-IN" sz="1600" dirty="0" err="1" smtClean="0">
                  <a:solidFill>
                    <a:schemeClr val="accent2">
                      <a:lumMod val="50000"/>
                    </a:schemeClr>
                  </a:solidFill>
                </a:rPr>
                <a:t>ExaBytes</a:t>
              </a:r>
              <a:r>
                <a:rPr lang="en-IN" sz="1600" dirty="0" smtClean="0">
                  <a:solidFill>
                    <a:schemeClr val="accent2">
                      <a:lumMod val="50000"/>
                    </a:schemeClr>
                  </a:solidFill>
                </a:rPr>
                <a:t> per month) [Source: Cisco VNI]</a:t>
              </a:r>
              <a:endParaRPr lang="en-US" sz="16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91685" y="4583875"/>
            <a:ext cx="7071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 smtClean="0"/>
              <a:t>Efficient Video Streaming Strategies Essential</a:t>
            </a:r>
            <a:endParaRPr lang="en-US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419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827"/>
    </mc:Choice>
    <mc:Fallback xmlns="">
      <p:transition spd="slow" advTm="91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extLst mod="1">
    <p:ext uri="{E180D4A7-C9FB-4DFB-919C-405C955672EB}">
      <p14:showEvtLst xmlns:p14="http://schemas.microsoft.com/office/powerpoint/2010/main">
        <p14:playEvt time="54873" objId="80"/>
        <p14:stopEvt time="66944" objId="80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-1" y="17017"/>
            <a:ext cx="9144001" cy="642938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Prefetch</a:t>
            </a:r>
            <a:r>
              <a:rPr lang="en-IN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Decision RL Model: </a:t>
            </a:r>
            <a:r>
              <a:rPr lang="en-IN" sz="3200" b="1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Reward</a:t>
            </a:r>
            <a:endParaRPr lang="en-US" sz="3200" b="1" i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7219" y="744279"/>
            <a:ext cx="5869786" cy="4330273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sz="2200" b="1" dirty="0" smtClean="0">
                <a:solidFill>
                  <a:schemeClr val="accent2">
                    <a:lumMod val="75000"/>
                  </a:schemeClr>
                </a:solidFill>
              </a:rPr>
              <a:t>Existing Reward Metric (representative of </a:t>
            </a:r>
            <a:r>
              <a:rPr lang="en-IN" sz="2200" b="1" dirty="0" err="1" smtClean="0">
                <a:solidFill>
                  <a:schemeClr val="accent2">
                    <a:lumMod val="75000"/>
                  </a:schemeClr>
                </a:solidFill>
              </a:rPr>
              <a:t>QoE</a:t>
            </a:r>
            <a:r>
              <a:rPr lang="en-IN" sz="2200" b="1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  <a:p>
            <a:pPr marL="0" indent="0">
              <a:buNone/>
            </a:pPr>
            <a:endParaRPr lang="en-IN" sz="22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IN" sz="22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IN" sz="22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IN" sz="2200" b="1" dirty="0" smtClean="0">
                <a:solidFill>
                  <a:schemeClr val="accent2">
                    <a:lumMod val="75000"/>
                  </a:schemeClr>
                </a:solidFill>
              </a:rPr>
              <a:t>Linear:</a:t>
            </a:r>
          </a:p>
          <a:p>
            <a:pPr marL="0" indent="0">
              <a:buNone/>
            </a:pPr>
            <a:endParaRPr lang="en-IN" sz="22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IN" sz="2200" b="1" dirty="0" smtClean="0">
                <a:solidFill>
                  <a:schemeClr val="accent2">
                    <a:lumMod val="75000"/>
                  </a:schemeClr>
                </a:solidFill>
              </a:rPr>
              <a:t>Logarithmic:</a:t>
            </a:r>
          </a:p>
          <a:p>
            <a:pPr marL="0" indent="0">
              <a:buNone/>
            </a:pPr>
            <a:endParaRPr lang="en-IN" sz="22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IN" sz="2200" b="1" dirty="0" smtClean="0">
                <a:solidFill>
                  <a:schemeClr val="accent2">
                    <a:lumMod val="75000"/>
                  </a:schemeClr>
                </a:solidFill>
              </a:rPr>
              <a:t>HD: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1" t="38543" r="30747" b="54035"/>
          <a:stretch/>
        </p:blipFill>
        <p:spPr bwMode="auto">
          <a:xfrm>
            <a:off x="2155865" y="2441006"/>
            <a:ext cx="49339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0" t="66667" r="24817" b="25520"/>
          <a:stretch/>
        </p:blipFill>
        <p:spPr bwMode="auto">
          <a:xfrm>
            <a:off x="2155865" y="3199718"/>
            <a:ext cx="6515101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1" t="42708" r="27160" b="43295"/>
          <a:stretch/>
        </p:blipFill>
        <p:spPr bwMode="auto">
          <a:xfrm>
            <a:off x="1123948" y="1189512"/>
            <a:ext cx="6648451" cy="102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155865" y="3656423"/>
            <a:ext cx="5962650" cy="1221860"/>
            <a:chOff x="2155865" y="3656423"/>
            <a:chExt cx="5962650" cy="1221860"/>
          </a:xfrm>
        </p:grpSpPr>
        <p:pic>
          <p:nvPicPr>
            <p:cNvPr id="11268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76" t="33188" r="35944" b="33406"/>
            <a:stretch/>
          </p:blipFill>
          <p:spPr bwMode="auto">
            <a:xfrm>
              <a:off x="4656177" y="3656423"/>
              <a:ext cx="1514475" cy="1221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2" t="46188" r="59224" b="43609"/>
            <a:stretch/>
          </p:blipFill>
          <p:spPr bwMode="auto">
            <a:xfrm>
              <a:off x="2155865" y="3973579"/>
              <a:ext cx="2476501" cy="746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445" t="45956" r="21596" b="43725"/>
            <a:stretch/>
          </p:blipFill>
          <p:spPr bwMode="auto">
            <a:xfrm>
              <a:off x="6172200" y="3909640"/>
              <a:ext cx="1946315" cy="754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86898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36"/>
    </mc:Choice>
    <mc:Fallback xmlns="">
      <p:transition spd="slow" advTm="41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-1" y="17017"/>
            <a:ext cx="9144001" cy="642938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Prefetch</a:t>
            </a:r>
            <a:r>
              <a:rPr lang="en-IN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Decision RL Model: </a:t>
            </a:r>
            <a:r>
              <a:rPr lang="en-IN" sz="3200" b="1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Reward</a:t>
            </a:r>
            <a:endParaRPr lang="en-US" sz="3200" b="1" i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7219" y="2211572"/>
            <a:ext cx="8048131" cy="499730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sz="2200" b="1" dirty="0" smtClean="0">
                <a:solidFill>
                  <a:schemeClr val="accent4">
                    <a:lumMod val="50000"/>
                  </a:schemeClr>
                </a:solidFill>
              </a:rPr>
              <a:t>Reward Metric (used for training the </a:t>
            </a:r>
            <a:r>
              <a:rPr lang="en-IN" sz="2200" b="1" dirty="0" err="1" smtClean="0">
                <a:solidFill>
                  <a:schemeClr val="accent4">
                    <a:lumMod val="50000"/>
                  </a:schemeClr>
                </a:solidFill>
              </a:rPr>
              <a:t>Prefetch</a:t>
            </a:r>
            <a:r>
              <a:rPr lang="en-IN" sz="2200" b="1" dirty="0" smtClean="0">
                <a:solidFill>
                  <a:schemeClr val="accent4">
                    <a:lumMod val="50000"/>
                  </a:schemeClr>
                </a:solidFill>
              </a:rPr>
              <a:t> Decision Engine):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" t="70312" r="45095" b="14844"/>
          <a:stretch/>
        </p:blipFill>
        <p:spPr bwMode="auto">
          <a:xfrm>
            <a:off x="467220" y="2606350"/>
            <a:ext cx="5869786" cy="95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2" t="70312" r="1611" b="14844"/>
          <a:stretch/>
        </p:blipFill>
        <p:spPr bwMode="auto">
          <a:xfrm>
            <a:off x="3508711" y="3491097"/>
            <a:ext cx="4734147" cy="893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431177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Captures Intent to Balance Hotspot Bitrate &amp; Other Parameters</a:t>
            </a:r>
            <a:br>
              <a:rPr lang="en-US" sz="2400" b="1" dirty="0" smtClean="0">
                <a:solidFill>
                  <a:srgbClr val="C00000"/>
                </a:solidFill>
              </a:rPr>
            </a:br>
            <a:r>
              <a:rPr lang="en-US" sz="2400" b="1" dirty="0" smtClean="0">
                <a:solidFill>
                  <a:srgbClr val="C00000"/>
                </a:solidFill>
              </a:rPr>
              <a:t>How Does the Client Execute Prefetch Decisions?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67219" y="632972"/>
            <a:ext cx="5869786" cy="398376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sz="2200" b="1" dirty="0" smtClean="0">
                <a:solidFill>
                  <a:schemeClr val="accent2">
                    <a:lumMod val="75000"/>
                  </a:schemeClr>
                </a:solidFill>
              </a:rPr>
              <a:t>Existing Reward Metric (representative of </a:t>
            </a:r>
            <a:r>
              <a:rPr lang="en-IN" sz="2200" b="1" dirty="0" err="1" smtClean="0">
                <a:solidFill>
                  <a:schemeClr val="accent2">
                    <a:lumMod val="75000"/>
                  </a:schemeClr>
                </a:solidFill>
              </a:rPr>
              <a:t>QoE</a:t>
            </a:r>
            <a:r>
              <a:rPr lang="en-IN" sz="2200" b="1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1" t="42708" r="27160" b="43295"/>
          <a:stretch/>
        </p:blipFill>
        <p:spPr bwMode="auto">
          <a:xfrm>
            <a:off x="1570534" y="1031348"/>
            <a:ext cx="5936071" cy="91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498651" y="1105786"/>
            <a:ext cx="1084521" cy="8491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24190" y="2711302"/>
            <a:ext cx="3806489" cy="7797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003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36"/>
    </mc:Choice>
    <mc:Fallback xmlns="">
      <p:transition spd="slow" advTm="41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1"/>
          <p:cNvSpPr>
            <a:spLocks noGrp="1"/>
          </p:cNvSpPr>
          <p:nvPr>
            <p:ph type="title"/>
          </p:nvPr>
        </p:nvSpPr>
        <p:spPr>
          <a:xfrm>
            <a:off x="-1" y="17017"/>
            <a:ext cx="9144001" cy="642938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Building a </a:t>
            </a:r>
            <a:r>
              <a:rPr lang="en-IN" sz="3200" b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Prefetch</a:t>
            </a:r>
            <a:r>
              <a:rPr lang="en-IN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-Enabled DASH Client</a:t>
            </a:r>
            <a:endParaRPr lang="en-US" sz="3200" b="1" i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754912" y="711465"/>
            <a:ext cx="768733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200" b="1" i="1" dirty="0" smtClean="0">
                <a:solidFill>
                  <a:schemeClr val="accent2">
                    <a:lumMod val="75000"/>
                  </a:schemeClr>
                </a:solidFill>
              </a:rPr>
              <a:t>hotdash.js</a:t>
            </a:r>
            <a:r>
              <a:rPr lang="en-IN" sz="2200" dirty="0" smtClean="0">
                <a:solidFill>
                  <a:schemeClr val="accent2">
                    <a:lumMod val="75000"/>
                  </a:schemeClr>
                </a:solidFill>
              </a:rPr>
              <a:t> – Based on an open-source DASH player </a:t>
            </a:r>
            <a:r>
              <a:rPr lang="en-IN" sz="2200" b="1" i="1" dirty="0" smtClean="0">
                <a:solidFill>
                  <a:schemeClr val="accent2">
                    <a:lumMod val="75000"/>
                  </a:schemeClr>
                </a:solidFill>
              </a:rPr>
              <a:t>dash.js</a:t>
            </a:r>
            <a:r>
              <a:rPr lang="en-IN" sz="2200" i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IN" sz="2200" dirty="0" smtClean="0">
                <a:solidFill>
                  <a:schemeClr val="accent2">
                    <a:lumMod val="75000"/>
                  </a:schemeClr>
                </a:solidFill>
              </a:rPr>
              <a:t>maintained by the </a:t>
            </a:r>
            <a:r>
              <a:rPr lang="en-IN" sz="2200" i="1" dirty="0" smtClean="0">
                <a:solidFill>
                  <a:schemeClr val="accent2">
                    <a:lumMod val="75000"/>
                  </a:schemeClr>
                </a:solidFill>
              </a:rPr>
              <a:t>DASH Industry Forum</a:t>
            </a:r>
          </a:p>
          <a:p>
            <a:endParaRPr lang="en-IN" sz="400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200" dirty="0" smtClean="0">
                <a:solidFill>
                  <a:schemeClr val="accent4">
                    <a:lumMod val="50000"/>
                  </a:schemeClr>
                </a:solidFill>
              </a:rPr>
              <a:t>Defined separate </a:t>
            </a:r>
            <a:r>
              <a:rPr lang="en-IN" sz="2200" b="1" i="1" dirty="0" err="1" smtClean="0">
                <a:solidFill>
                  <a:schemeClr val="accent4">
                    <a:lumMod val="50000"/>
                  </a:schemeClr>
                </a:solidFill>
              </a:rPr>
              <a:t>Prefetch</a:t>
            </a:r>
            <a:r>
              <a:rPr lang="en-IN" sz="2200" b="1" i="1" dirty="0" smtClean="0">
                <a:solidFill>
                  <a:schemeClr val="accent4">
                    <a:lumMod val="50000"/>
                  </a:schemeClr>
                </a:solidFill>
              </a:rPr>
              <a:t> Buffers </a:t>
            </a:r>
            <a:r>
              <a:rPr lang="en-IN" sz="2200" dirty="0" smtClean="0">
                <a:solidFill>
                  <a:schemeClr val="accent4">
                    <a:lumMod val="50000"/>
                  </a:schemeClr>
                </a:solidFill>
              </a:rPr>
              <a:t>and a </a:t>
            </a:r>
            <a:r>
              <a:rPr lang="en-IN" sz="2200" b="1" i="1" dirty="0" smtClean="0">
                <a:solidFill>
                  <a:schemeClr val="accent4">
                    <a:lumMod val="50000"/>
                  </a:schemeClr>
                </a:solidFill>
              </a:rPr>
              <a:t>Play Buffer</a:t>
            </a:r>
          </a:p>
          <a:p>
            <a:endParaRPr lang="en-IN" sz="400" b="1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200" dirty="0" smtClean="0">
                <a:solidFill>
                  <a:schemeClr val="accent2">
                    <a:lumMod val="75000"/>
                  </a:schemeClr>
                </a:solidFill>
              </a:rPr>
              <a:t>Enabled </a:t>
            </a:r>
            <a:r>
              <a:rPr lang="en-IN" sz="2200" b="1" i="1" dirty="0" smtClean="0">
                <a:solidFill>
                  <a:schemeClr val="accent2">
                    <a:lumMod val="75000"/>
                  </a:schemeClr>
                </a:solidFill>
              </a:rPr>
              <a:t>On-demand Chunk </a:t>
            </a:r>
            <a:r>
              <a:rPr lang="en-IN" sz="2200" dirty="0" smtClean="0">
                <a:solidFill>
                  <a:schemeClr val="accent2">
                    <a:lumMod val="75000"/>
                  </a:schemeClr>
                </a:solidFill>
              </a:rPr>
              <a:t>and</a:t>
            </a:r>
            <a:r>
              <a:rPr lang="en-IN" sz="2200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IN" sz="2200" b="1" i="1" dirty="0" smtClean="0">
                <a:solidFill>
                  <a:schemeClr val="accent2">
                    <a:lumMod val="75000"/>
                  </a:schemeClr>
                </a:solidFill>
              </a:rPr>
              <a:t>Buffer Reconciliation</a:t>
            </a:r>
            <a:endParaRPr lang="en-US" sz="22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Picture 1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t="53125" r="50000" b="32401"/>
          <a:stretch/>
        </p:blipFill>
        <p:spPr bwMode="auto">
          <a:xfrm>
            <a:off x="2413588" y="2395344"/>
            <a:ext cx="4571999" cy="10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5" t="73437" r="13690" b="12008"/>
          <a:stretch/>
        </p:blipFill>
        <p:spPr bwMode="auto">
          <a:xfrm>
            <a:off x="2328524" y="3454169"/>
            <a:ext cx="4648201" cy="1064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1" y="46380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The System is Now </a:t>
            </a:r>
            <a:r>
              <a:rPr lang="en-US" sz="2400" b="1" dirty="0" err="1" smtClean="0">
                <a:solidFill>
                  <a:srgbClr val="C00000"/>
                </a:solidFill>
              </a:rPr>
              <a:t>Prefetch</a:t>
            </a:r>
            <a:r>
              <a:rPr lang="en-US" sz="2400" b="1" dirty="0" smtClean="0">
                <a:solidFill>
                  <a:srgbClr val="C00000"/>
                </a:solidFill>
              </a:rPr>
              <a:t>-Enabled. </a:t>
            </a:r>
            <a:r>
              <a:rPr lang="en-US" sz="2400" b="1" i="1" dirty="0" smtClean="0">
                <a:solidFill>
                  <a:srgbClr val="C00000"/>
                </a:solidFill>
              </a:rPr>
              <a:t>How Do We Evaluate It?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377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36"/>
    </mc:Choice>
    <mc:Fallback xmlns="">
      <p:transition spd="slow" advTm="41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96883" y="674039"/>
            <a:ext cx="840773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200" b="1" dirty="0" smtClean="0">
                <a:solidFill>
                  <a:schemeClr val="accent2">
                    <a:lumMod val="75000"/>
                  </a:schemeClr>
                </a:solidFill>
              </a:rPr>
              <a:t>Trace Driven Evaluation</a:t>
            </a:r>
            <a:endParaRPr lang="en-US" sz="22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Dataset:</a:t>
            </a:r>
            <a:r>
              <a:rPr lang="en-US" dirty="0" smtClean="0">
                <a:solidFill>
                  <a:srgbClr val="0070C0"/>
                </a:solidFill>
              </a:rPr>
              <a:t> Two datasets, each dataset consists of 1000 </a:t>
            </a:r>
            <a:r>
              <a:rPr lang="en-US" dirty="0">
                <a:solidFill>
                  <a:srgbClr val="0070C0"/>
                </a:solidFill>
              </a:rPr>
              <a:t>traces, each </a:t>
            </a:r>
            <a:r>
              <a:rPr lang="en-US" dirty="0" smtClean="0">
                <a:solidFill>
                  <a:srgbClr val="0070C0"/>
                </a:solidFill>
              </a:rPr>
              <a:t>trace 320 seconds.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Video:</a:t>
            </a:r>
            <a:r>
              <a:rPr lang="en-US" dirty="0" smtClean="0">
                <a:solidFill>
                  <a:srgbClr val="0070C0"/>
                </a:solidFill>
              </a:rPr>
              <a:t> 193 seconds. encoded at bitrates: </a:t>
            </a:r>
            <a:r>
              <a:rPr lang="en-US" dirty="0">
                <a:solidFill>
                  <a:srgbClr val="0070C0"/>
                </a:solidFill>
              </a:rPr>
              <a:t>{300, 750, 1200, 1850, 2850, 4300} </a:t>
            </a:r>
            <a:r>
              <a:rPr lang="en-US" dirty="0" smtClean="0">
                <a:solidFill>
                  <a:srgbClr val="0070C0"/>
                </a:solidFill>
              </a:rPr>
              <a:t>kbps.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V</a:t>
            </a:r>
            <a:r>
              <a:rPr lang="en-US" b="1" dirty="0" smtClean="0">
                <a:solidFill>
                  <a:srgbClr val="0070C0"/>
                </a:solidFill>
              </a:rPr>
              <a:t>ideo player:</a:t>
            </a:r>
            <a:r>
              <a:rPr lang="en-US" dirty="0" smtClean="0">
                <a:solidFill>
                  <a:srgbClr val="0070C0"/>
                </a:solidFill>
              </a:rPr>
              <a:t> Google </a:t>
            </a:r>
            <a:r>
              <a:rPr lang="en-US" dirty="0">
                <a:solidFill>
                  <a:srgbClr val="0070C0"/>
                </a:solidFill>
              </a:rPr>
              <a:t>Chrome </a:t>
            </a:r>
            <a:r>
              <a:rPr lang="en-US" dirty="0" smtClean="0">
                <a:solidFill>
                  <a:srgbClr val="0070C0"/>
                </a:solidFill>
              </a:rPr>
              <a:t>browser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Video server:</a:t>
            </a:r>
            <a:r>
              <a:rPr lang="en-US" dirty="0" smtClean="0">
                <a:solidFill>
                  <a:srgbClr val="0070C0"/>
                </a:solidFill>
              </a:rPr>
              <a:t> Apache server</a:t>
            </a:r>
          </a:p>
          <a:p>
            <a:pPr marL="285750" indent="-285750">
              <a:buFont typeface="Arial" charset="0"/>
              <a:buChar char="•"/>
            </a:pPr>
            <a:r>
              <a:rPr lang="en-IN" b="1" dirty="0" smtClean="0">
                <a:solidFill>
                  <a:srgbClr val="0070C0"/>
                </a:solidFill>
              </a:rPr>
              <a:t>Parallel Training: </a:t>
            </a:r>
            <a:r>
              <a:rPr lang="en-IN" dirty="0" smtClean="0">
                <a:solidFill>
                  <a:srgbClr val="0070C0"/>
                </a:solidFill>
              </a:rPr>
              <a:t>Using 1 master agent and 16 slave agents on </a:t>
            </a:r>
            <a:r>
              <a:rPr lang="en-IN" dirty="0" err="1" smtClean="0">
                <a:solidFill>
                  <a:srgbClr val="0070C0"/>
                </a:solidFill>
              </a:rPr>
              <a:t>Tensorflow</a:t>
            </a:r>
            <a:endParaRPr lang="en-US" b="1" dirty="0" smtClean="0">
              <a:solidFill>
                <a:srgbClr val="0070C0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IN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IN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en-IN" sz="2200" b="1" dirty="0" smtClean="0">
                <a:solidFill>
                  <a:srgbClr val="C0504D">
                    <a:lumMod val="75000"/>
                  </a:srgbClr>
                </a:solidFill>
              </a:rPr>
              <a:t>Hotspot Selection and Generalization</a:t>
            </a:r>
            <a:endParaRPr lang="en-US" sz="2200" b="1" dirty="0">
              <a:solidFill>
                <a:srgbClr val="C0504D">
                  <a:lumMod val="75000"/>
                </a:srgbClr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IN" b="1" dirty="0" smtClean="0">
                <a:solidFill>
                  <a:srgbClr val="0070C0"/>
                </a:solidFill>
              </a:rPr>
              <a:t>No. of Hotspots: </a:t>
            </a:r>
            <a:r>
              <a:rPr lang="en-IN" dirty="0" smtClean="0">
                <a:solidFill>
                  <a:srgbClr val="0070C0"/>
                </a:solidFill>
              </a:rPr>
              <a:t>10% of video (amounts to 12mins for a 2hr video).</a:t>
            </a:r>
            <a:endParaRPr lang="en-US" b="1" dirty="0" smtClean="0">
              <a:solidFill>
                <a:srgbClr val="0070C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Training:</a:t>
            </a:r>
            <a:r>
              <a:rPr lang="en-US" dirty="0" smtClean="0">
                <a:solidFill>
                  <a:srgbClr val="0070C0"/>
                </a:solidFill>
              </a:rPr>
              <a:t> Fixed combination of hotspots.</a:t>
            </a:r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Testing:</a:t>
            </a:r>
            <a:r>
              <a:rPr lang="en-US" dirty="0" smtClean="0">
                <a:solidFill>
                  <a:srgbClr val="0070C0"/>
                </a:solidFill>
              </a:rPr>
              <a:t> 100 carefully chosen combinations of hotspots, to test generalizability.</a:t>
            </a:r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Exhaustiveness: </a:t>
            </a:r>
            <a:r>
              <a:rPr lang="en-US" dirty="0" smtClean="0">
                <a:solidFill>
                  <a:srgbClr val="0070C0"/>
                </a:solidFill>
              </a:rPr>
              <a:t>Ensured using </a:t>
            </a:r>
            <a:r>
              <a:rPr lang="en-US" i="1" dirty="0" smtClean="0">
                <a:solidFill>
                  <a:srgbClr val="0070C0"/>
                </a:solidFill>
              </a:rPr>
              <a:t>WSP space-filling algorithm </a:t>
            </a:r>
            <a:r>
              <a:rPr lang="en-US" dirty="0" smtClean="0">
                <a:solidFill>
                  <a:srgbClr val="0070C0"/>
                </a:solidFill>
              </a:rPr>
              <a:t>[Chemometrics’12].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" y="17017"/>
            <a:ext cx="9144001" cy="642938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Evaluation Methodology</a:t>
            </a:r>
            <a:endParaRPr lang="en-US" sz="3200" b="1" i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" y="46380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How Does </a:t>
            </a:r>
            <a:r>
              <a:rPr lang="en-US" sz="2400" b="1" dirty="0" err="1" smtClean="0">
                <a:solidFill>
                  <a:srgbClr val="C00000"/>
                </a:solidFill>
              </a:rPr>
              <a:t>HotDASH</a:t>
            </a:r>
            <a:r>
              <a:rPr lang="en-US" sz="2400" b="1" dirty="0" smtClean="0">
                <a:solidFill>
                  <a:srgbClr val="C00000"/>
                </a:solidFill>
              </a:rPr>
              <a:t> Perform?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40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31"/>
    </mc:Choice>
    <mc:Fallback xmlns="">
      <p:transition spd="slow" advTm="71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" y="17017"/>
            <a:ext cx="9144001" cy="642938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Hotspot Bitrate Improvement</a:t>
            </a:r>
            <a:endParaRPr lang="en-US" sz="3200" b="1" i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" y="46380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</a:rPr>
              <a:t>HotDASH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Prefetched</a:t>
            </a:r>
            <a:r>
              <a:rPr lang="en-US" sz="2400" b="1" dirty="0" smtClean="0">
                <a:solidFill>
                  <a:srgbClr val="C00000"/>
                </a:solidFill>
              </a:rPr>
              <a:t> Hotspots at 14.31% Better Bitrate (on Avg.)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2" t="22135" r="51462" b="43229"/>
          <a:stretch/>
        </p:blipFill>
        <p:spPr bwMode="auto">
          <a:xfrm>
            <a:off x="1318436" y="1210939"/>
            <a:ext cx="3303651" cy="251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5" t="57493" r="54155" b="8594"/>
          <a:stretch/>
        </p:blipFill>
        <p:spPr bwMode="auto">
          <a:xfrm>
            <a:off x="5178056" y="1210938"/>
            <a:ext cx="2751628" cy="242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568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31"/>
    </mc:Choice>
    <mc:Fallback xmlns="">
      <p:transition spd="slow" advTm="71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" y="17017"/>
            <a:ext cx="9144001" cy="642938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Prefetch</a:t>
            </a:r>
            <a:r>
              <a:rPr lang="en-IN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Decisions</a:t>
            </a:r>
            <a:endParaRPr lang="en-US" sz="3200" b="1" i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" y="431250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i="1" dirty="0" smtClean="0">
                <a:solidFill>
                  <a:srgbClr val="C00000"/>
                </a:solidFill>
              </a:rPr>
              <a:t>However, Bitrate Improvements Demonstrates</a:t>
            </a:r>
            <a:br>
              <a:rPr lang="en-IN" sz="2400" b="1" i="1" dirty="0" smtClean="0">
                <a:solidFill>
                  <a:srgbClr val="C00000"/>
                </a:solidFill>
              </a:rPr>
            </a:br>
            <a:r>
              <a:rPr lang="en-IN" sz="2400" b="1" i="1" dirty="0" smtClean="0">
                <a:solidFill>
                  <a:srgbClr val="C00000"/>
                </a:solidFill>
              </a:rPr>
              <a:t>Opportune Decision-Making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4" t="25781" r="46559" b="36598"/>
          <a:stretch/>
        </p:blipFill>
        <p:spPr bwMode="auto">
          <a:xfrm>
            <a:off x="1809748" y="659955"/>
            <a:ext cx="5526551" cy="303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71600" y="3542617"/>
            <a:ext cx="63817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000" dirty="0" err="1"/>
              <a:t>HotDASH</a:t>
            </a:r>
            <a:r>
              <a:rPr lang="en-IN" sz="2000" dirty="0"/>
              <a:t> Utilizes </a:t>
            </a:r>
            <a:r>
              <a:rPr lang="en-IN" sz="2000" dirty="0" err="1"/>
              <a:t>Prefetch</a:t>
            </a:r>
            <a:r>
              <a:rPr lang="en-IN" sz="2000" dirty="0"/>
              <a:t> Opportunities </a:t>
            </a:r>
            <a:r>
              <a:rPr lang="en-IN" sz="2000" dirty="0" smtClean="0"/>
              <a:t>Aggressively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000" dirty="0" err="1" smtClean="0"/>
              <a:t>Prefetches</a:t>
            </a:r>
            <a:r>
              <a:rPr lang="en-IN" sz="2000" dirty="0" smtClean="0"/>
              <a:t> </a:t>
            </a:r>
            <a:r>
              <a:rPr lang="en-IN" sz="2000" dirty="0"/>
              <a:t>All 5 Hotspots Around 40% of the </a:t>
            </a:r>
            <a:r>
              <a:rPr lang="en-IN" sz="2000" dirty="0" smtClean="0"/>
              <a:t>Time</a:t>
            </a: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792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31"/>
    </mc:Choice>
    <mc:Fallback xmlns="">
      <p:transition spd="slow" advTm="71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" y="17017"/>
            <a:ext cx="9144001" cy="642938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QoE</a:t>
            </a:r>
            <a:r>
              <a:rPr lang="en-IN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Improvement Over Baselines</a:t>
            </a:r>
            <a:endParaRPr lang="en-US" sz="3200" b="1" i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" y="431250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 err="1" smtClean="0">
                <a:solidFill>
                  <a:srgbClr val="C00000"/>
                </a:solidFill>
              </a:rPr>
              <a:t>HotDASH</a:t>
            </a:r>
            <a:r>
              <a:rPr lang="en-IN" sz="2400" b="1" dirty="0" smtClean="0">
                <a:solidFill>
                  <a:srgbClr val="C00000"/>
                </a:solidFill>
              </a:rPr>
              <a:t> Outperforms Best-Performing Baseline</a:t>
            </a:r>
            <a:br>
              <a:rPr lang="en-IN" sz="2400" b="1" dirty="0" smtClean="0">
                <a:solidFill>
                  <a:srgbClr val="C00000"/>
                </a:solidFill>
              </a:rPr>
            </a:br>
            <a:r>
              <a:rPr lang="en-IN" sz="2400" b="1" i="1" dirty="0" smtClean="0">
                <a:solidFill>
                  <a:srgbClr val="C00000"/>
                </a:solidFill>
              </a:rPr>
              <a:t>Buffer-Based</a:t>
            </a:r>
            <a:r>
              <a:rPr lang="en-IN" sz="2400" b="1" dirty="0" smtClean="0">
                <a:solidFill>
                  <a:srgbClr val="C00000"/>
                </a:solidFill>
              </a:rPr>
              <a:t> By 16.2%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1" t="29949" r="12445" b="35025"/>
          <a:stretch/>
        </p:blipFill>
        <p:spPr bwMode="auto">
          <a:xfrm>
            <a:off x="561975" y="1231455"/>
            <a:ext cx="39624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1" t="50000" r="31552" b="14844"/>
          <a:stretch/>
        </p:blipFill>
        <p:spPr bwMode="auto">
          <a:xfrm>
            <a:off x="4724400" y="1231455"/>
            <a:ext cx="40005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159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31"/>
    </mc:Choice>
    <mc:Fallback xmlns="">
      <p:transition spd="slow" advTm="71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" y="17017"/>
            <a:ext cx="9144001" cy="642938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Overall </a:t>
            </a:r>
            <a:r>
              <a:rPr lang="en-IN" sz="3200" b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QoE</a:t>
            </a:r>
            <a:r>
              <a:rPr lang="en-IN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: </a:t>
            </a:r>
            <a:r>
              <a:rPr lang="en-IN" sz="3200" b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HotDASH</a:t>
            </a:r>
            <a:r>
              <a:rPr lang="en-IN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vs. </a:t>
            </a:r>
            <a:r>
              <a:rPr lang="en-IN" sz="3200" b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Pensieve</a:t>
            </a:r>
            <a:endParaRPr lang="en-US" sz="3200" b="1" i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" y="4715351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200" b="1" dirty="0" smtClean="0">
                <a:solidFill>
                  <a:srgbClr val="C00000"/>
                </a:solidFill>
              </a:rPr>
              <a:t>Performs Best in HD Case, High Bitrate Comes at Cost of </a:t>
            </a:r>
            <a:r>
              <a:rPr lang="en-IN" sz="2200" b="1" dirty="0" err="1" smtClean="0">
                <a:solidFill>
                  <a:srgbClr val="C00000"/>
                </a:solidFill>
              </a:rPr>
              <a:t>Rebuffering</a:t>
            </a:r>
            <a:endParaRPr lang="en-US" sz="2200" b="1" dirty="0">
              <a:solidFill>
                <a:srgbClr val="C00000"/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8" t="29949" r="12152" b="27343"/>
          <a:stretch/>
        </p:blipFill>
        <p:spPr bwMode="auto">
          <a:xfrm>
            <a:off x="4571999" y="628648"/>
            <a:ext cx="2686051" cy="207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29949" r="50512" b="27343"/>
          <a:stretch/>
        </p:blipFill>
        <p:spPr bwMode="auto">
          <a:xfrm>
            <a:off x="1428750" y="567198"/>
            <a:ext cx="2724150" cy="220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8" t="45052" r="31076" b="11718"/>
          <a:stretch/>
        </p:blipFill>
        <p:spPr bwMode="auto">
          <a:xfrm>
            <a:off x="2971596" y="2706537"/>
            <a:ext cx="2629103" cy="20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258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31"/>
    </mc:Choice>
    <mc:Fallback xmlns="">
      <p:transition spd="slow" advTm="71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44382" y="947164"/>
            <a:ext cx="8501905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IN" sz="2200" dirty="0" smtClean="0">
                <a:solidFill>
                  <a:schemeClr val="accent2">
                    <a:lumMod val="75000"/>
                  </a:schemeClr>
                </a:solidFill>
              </a:rPr>
              <a:t>Proposed Hotspot-Aware Adaptive Video Streaming System </a:t>
            </a:r>
            <a:r>
              <a:rPr lang="en-IN" sz="2200" b="1" i="1" dirty="0" err="1" smtClean="0">
                <a:solidFill>
                  <a:schemeClr val="accent2">
                    <a:lumMod val="75000"/>
                  </a:schemeClr>
                </a:solidFill>
              </a:rPr>
              <a:t>HotDASH</a:t>
            </a:r>
            <a:endParaRPr lang="en-IN" sz="22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IN" sz="2200" dirty="0" smtClean="0">
                <a:solidFill>
                  <a:schemeClr val="accent4">
                    <a:lumMod val="50000"/>
                  </a:schemeClr>
                </a:solidFill>
              </a:rPr>
              <a:t>Uses Opportune </a:t>
            </a:r>
            <a:r>
              <a:rPr lang="en-IN" sz="2200" dirty="0" err="1" smtClean="0">
                <a:solidFill>
                  <a:schemeClr val="accent4">
                    <a:lumMod val="50000"/>
                  </a:schemeClr>
                </a:solidFill>
              </a:rPr>
              <a:t>Prefetch</a:t>
            </a:r>
            <a:r>
              <a:rPr lang="en-IN" sz="2200" dirty="0" smtClean="0">
                <a:solidFill>
                  <a:schemeClr val="accent4">
                    <a:lumMod val="50000"/>
                  </a:schemeClr>
                </a:solidFill>
              </a:rPr>
              <a:t> to Improve Bitrate for Hotspot Segments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IN" sz="2200" dirty="0" smtClean="0">
                <a:solidFill>
                  <a:schemeClr val="accent2">
                    <a:lumMod val="75000"/>
                  </a:schemeClr>
                </a:solidFill>
              </a:rPr>
              <a:t>Optimal </a:t>
            </a:r>
            <a:r>
              <a:rPr lang="en-IN" sz="2200" dirty="0" err="1" smtClean="0">
                <a:solidFill>
                  <a:schemeClr val="accent2">
                    <a:lumMod val="75000"/>
                  </a:schemeClr>
                </a:solidFill>
              </a:rPr>
              <a:t>Prefetch</a:t>
            </a:r>
            <a:r>
              <a:rPr lang="en-IN" sz="2200" dirty="0" smtClean="0">
                <a:solidFill>
                  <a:schemeClr val="accent2">
                    <a:lumMod val="75000"/>
                  </a:schemeClr>
                </a:solidFill>
              </a:rPr>
              <a:t> and Bitrate Decisions Using Reinforcement Learning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IN" sz="2200" dirty="0" smtClean="0">
                <a:solidFill>
                  <a:schemeClr val="accent4">
                    <a:lumMod val="50000"/>
                  </a:schemeClr>
                </a:solidFill>
              </a:rPr>
              <a:t>Achieves Better Performance Than All Baselines, Outperforming the Best One By 16.2% In Terms of Average Bitrate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IN" sz="2200" dirty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en-IN" sz="2400" b="1" dirty="0" smtClean="0">
                <a:solidFill>
                  <a:schemeClr val="accent1">
                    <a:lumMod val="75000"/>
                  </a:schemeClr>
                </a:solidFill>
              </a:rPr>
              <a:t>Future Questions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IN" sz="2200" dirty="0" smtClean="0">
                <a:solidFill>
                  <a:schemeClr val="accent2">
                    <a:lumMod val="75000"/>
                  </a:schemeClr>
                </a:solidFill>
              </a:rPr>
              <a:t>Can we generalize across videos and varying no. of hotspots?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IN" sz="2200" dirty="0" smtClean="0">
                <a:solidFill>
                  <a:schemeClr val="accent4">
                    <a:lumMod val="50000"/>
                  </a:schemeClr>
                </a:solidFill>
              </a:rPr>
              <a:t>Can we leverage our system to learn user preferences from their viewing habits?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IN" sz="2200" dirty="0" smtClean="0">
                <a:solidFill>
                  <a:schemeClr val="accent2">
                    <a:lumMod val="75000"/>
                  </a:schemeClr>
                </a:solidFill>
              </a:rPr>
              <a:t>Will a joint learning mechanism help </a:t>
            </a:r>
            <a:r>
              <a:rPr lang="en-IN" sz="2200" smtClean="0">
                <a:solidFill>
                  <a:schemeClr val="accent2">
                    <a:lumMod val="75000"/>
                  </a:schemeClr>
                </a:solidFill>
              </a:rPr>
              <a:t>improve </a:t>
            </a:r>
            <a:r>
              <a:rPr lang="en-IN" sz="2200" smtClean="0">
                <a:solidFill>
                  <a:schemeClr val="accent2">
                    <a:lumMod val="75000"/>
                  </a:schemeClr>
                </a:solidFill>
              </a:rPr>
              <a:t>performance</a:t>
            </a:r>
            <a:r>
              <a:rPr lang="en-IN" sz="2200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" y="17017"/>
            <a:ext cx="9144001" cy="642938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Conclusion</a:t>
            </a:r>
            <a:endParaRPr lang="en-US" sz="3200" b="1" i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50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31"/>
    </mc:Choice>
    <mc:Fallback xmlns="">
      <p:transition spd="slow" advTm="71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thank you any question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" r="8889" b="5486"/>
          <a:stretch/>
        </p:blipFill>
        <p:spPr bwMode="auto">
          <a:xfrm>
            <a:off x="173110" y="733426"/>
            <a:ext cx="5160892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419725" y="975739"/>
            <a:ext cx="351472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IN" dirty="0" smtClean="0">
                <a:solidFill>
                  <a:schemeClr val="accent2">
                    <a:lumMod val="75000"/>
                  </a:schemeClr>
                </a:solidFill>
              </a:rPr>
              <a:t>Follow my work:</a:t>
            </a:r>
          </a:p>
          <a:p>
            <a:pPr algn="just"/>
            <a:r>
              <a:rPr lang="en-IN" sz="1600" dirty="0" smtClean="0">
                <a:solidFill>
                  <a:schemeClr val="accent2">
                    <a:lumMod val="75000"/>
                  </a:schemeClr>
                </a:solidFill>
                <a:hlinkClick r:id="rId3"/>
              </a:rPr>
              <a:t>https://satadalsengupta.github.io</a:t>
            </a:r>
            <a:endParaRPr lang="en-IN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endParaRPr lang="en-IN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en-IN" dirty="0" smtClean="0">
                <a:solidFill>
                  <a:schemeClr val="accent2">
                    <a:lumMod val="75000"/>
                  </a:schemeClr>
                </a:solidFill>
              </a:rPr>
              <a:t>Contact me:</a:t>
            </a:r>
            <a:endParaRPr lang="en-IN" dirty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en-IN" sz="1600" dirty="0" smtClean="0">
                <a:solidFill>
                  <a:schemeClr val="accent2">
                    <a:lumMod val="75000"/>
                  </a:schemeClr>
                </a:solidFill>
                <a:hlinkClick r:id="rId4"/>
              </a:rPr>
              <a:t>satadal.sengupta@iitkgp.ac.in</a:t>
            </a:r>
            <a:endParaRPr lang="en-IN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endParaRPr lang="en-IN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en-IN" dirty="0" smtClean="0">
                <a:solidFill>
                  <a:schemeClr val="accent2">
                    <a:lumMod val="75000"/>
                  </a:schemeClr>
                </a:solidFill>
              </a:rPr>
              <a:t>I belong to the </a:t>
            </a:r>
            <a:r>
              <a:rPr lang="en-IN" b="1" dirty="0" err="1" smtClean="0">
                <a:solidFill>
                  <a:schemeClr val="accent2">
                    <a:lumMod val="75000"/>
                  </a:schemeClr>
                </a:solidFill>
              </a:rPr>
              <a:t>CNeRG</a:t>
            </a:r>
            <a:r>
              <a:rPr lang="en-IN" dirty="0" smtClean="0">
                <a:solidFill>
                  <a:schemeClr val="accent2">
                    <a:lumMod val="75000"/>
                  </a:schemeClr>
                </a:solidFill>
              </a:rPr>
              <a:t> group. Learn more about our work on interesting problems across CS domains:</a:t>
            </a:r>
          </a:p>
          <a:p>
            <a:pPr algn="just"/>
            <a:r>
              <a:rPr lang="en-IN" sz="1600" dirty="0">
                <a:solidFill>
                  <a:schemeClr val="accent2">
                    <a:lumMod val="75000"/>
                  </a:schemeClr>
                </a:solidFill>
                <a:hlinkClick r:id="rId5"/>
              </a:rPr>
              <a:t>http://</a:t>
            </a:r>
            <a:r>
              <a:rPr lang="en-IN" sz="1600" dirty="0" smtClean="0">
                <a:solidFill>
                  <a:schemeClr val="accent2">
                    <a:lumMod val="75000"/>
                  </a:schemeClr>
                </a:solidFill>
                <a:hlinkClick r:id="rId5"/>
              </a:rPr>
              <a:t>www.cnergres.iitkgp.ac.in</a:t>
            </a:r>
            <a:endParaRPr lang="en-IN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en-IN" sz="1600" dirty="0">
                <a:solidFill>
                  <a:schemeClr val="accent2">
                    <a:lumMod val="75000"/>
                  </a:schemeClr>
                </a:solidFill>
                <a:hlinkClick r:id="rId6"/>
              </a:rPr>
              <a:t>https://</a:t>
            </a:r>
            <a:r>
              <a:rPr lang="en-IN" sz="1600" dirty="0" smtClean="0">
                <a:solidFill>
                  <a:schemeClr val="accent2">
                    <a:lumMod val="75000"/>
                  </a:schemeClr>
                </a:solidFill>
                <a:hlinkClick r:id="rId6"/>
              </a:rPr>
              <a:t>www.facebook.com/iitkgpcnerg</a:t>
            </a:r>
            <a:endParaRPr lang="en-IN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en-IN" sz="1600" dirty="0">
                <a:solidFill>
                  <a:schemeClr val="accent2">
                    <a:lumMod val="75000"/>
                  </a:schemeClr>
                </a:solidFill>
                <a:hlinkClick r:id="rId7"/>
              </a:rPr>
              <a:t>https://</a:t>
            </a:r>
            <a:r>
              <a:rPr lang="en-IN" sz="1600" dirty="0" smtClean="0">
                <a:solidFill>
                  <a:schemeClr val="accent2">
                    <a:lumMod val="75000"/>
                  </a:schemeClr>
                </a:solidFill>
                <a:hlinkClick r:id="rId7"/>
              </a:rPr>
              <a:t>twitter.com/cnerg</a:t>
            </a:r>
            <a:endParaRPr lang="en-IN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27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0634" y="17017"/>
            <a:ext cx="8502732" cy="642938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Adaptive Video Streaming 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t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o the Rescue?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1685" y="4560125"/>
            <a:ext cx="7071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 smtClean="0"/>
              <a:t>Most Big Players Rely Upon DASH. But Why?</a:t>
            </a:r>
            <a:endParaRPr lang="en-US" sz="24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3586348" y="1334324"/>
            <a:ext cx="4920586" cy="3124522"/>
            <a:chOff x="1958162" y="615176"/>
            <a:chExt cx="5568294" cy="3359280"/>
          </a:xfrm>
        </p:grpSpPr>
        <p:pic>
          <p:nvPicPr>
            <p:cNvPr id="14" name="Picture 2" descr="https://i2.wp.com/viodi.com/wordpress/wp-content/uploads/2014/06/DASH-products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9" t="12227" r="10392" b="66226"/>
            <a:stretch/>
          </p:blipFill>
          <p:spPr bwMode="auto">
            <a:xfrm>
              <a:off x="1958162" y="615176"/>
              <a:ext cx="5568294" cy="1023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https://i2.wp.com/viodi.com/wordpress/wp-content/uploads/2014/06/DASH-products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9" t="41274" r="10392" b="20230"/>
            <a:stretch/>
          </p:blipFill>
          <p:spPr bwMode="auto">
            <a:xfrm>
              <a:off x="1958162" y="1638805"/>
              <a:ext cx="5568294" cy="1828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https://i2.wp.com/viodi.com/wordpress/wp-content/uploads/2014/06/DASH-products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9" t="84519" r="10392" b="5062"/>
            <a:stretch/>
          </p:blipFill>
          <p:spPr bwMode="auto">
            <a:xfrm>
              <a:off x="1958162" y="3479486"/>
              <a:ext cx="5568294" cy="494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332509" y="748074"/>
            <a:ext cx="8502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dirty="0" smtClean="0">
                <a:solidFill>
                  <a:schemeClr val="accent2">
                    <a:lumMod val="50000"/>
                  </a:schemeClr>
                </a:solidFill>
              </a:rPr>
              <a:t>Standardized as DASH (Dynamic Adaptive Streaming over HTTP)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4" name="Picture 2" descr="Image result for youtube log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1" t="37204" r="39167" b="35649"/>
          <a:stretch/>
        </p:blipFill>
        <p:spPr bwMode="auto">
          <a:xfrm>
            <a:off x="722664" y="1373868"/>
            <a:ext cx="2125032" cy="57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netflix logo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3" b="19487"/>
          <a:stretch/>
        </p:blipFill>
        <p:spPr bwMode="auto">
          <a:xfrm>
            <a:off x="891798" y="1961857"/>
            <a:ext cx="1768122" cy="62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6" descr="Image result for cisco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8" descr="Image result for cisco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51" y="2871604"/>
            <a:ext cx="1527552" cy="80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11" descr="Image result for akamai log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91" y="3725206"/>
            <a:ext cx="1805883" cy="73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175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827"/>
    </mc:Choice>
    <mc:Fallback xmlns="">
      <p:transition spd="slow" advTm="91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</p:bldLst>
  </p:timing>
  <p:extLst mod="1">
    <p:ext uri="{E180D4A7-C9FB-4DFB-919C-405C955672EB}">
      <p14:showEvtLst xmlns:p14="http://schemas.microsoft.com/office/powerpoint/2010/main">
        <p14:playEvt time="54873" objId="80"/>
        <p14:stopEvt time="66944" objId="80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3679" y="2217965"/>
            <a:ext cx="2445488" cy="642938"/>
          </a:xfrm>
        </p:spPr>
        <p:txBody>
          <a:bodyPr>
            <a:noAutofit/>
          </a:bodyPr>
          <a:lstStyle/>
          <a:p>
            <a:pPr algn="ctr"/>
            <a:r>
              <a:rPr lang="en-IN" sz="54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Backup</a:t>
            </a:r>
            <a:endParaRPr lang="en-US" sz="5400" b="1" i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19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768743" y="1453553"/>
            <a:ext cx="388418" cy="16456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67871" y="3126114"/>
            <a:ext cx="345701" cy="1343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20634" y="17017"/>
            <a:ext cx="8502732" cy="642938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Related Work: </a:t>
            </a:r>
            <a:r>
              <a:rPr lang="en-IN" sz="3200" b="1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Determing</a:t>
            </a:r>
            <a:r>
              <a:rPr lang="en-IN" sz="3200" b="1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IN" sz="3200" b="1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QoE</a:t>
            </a:r>
            <a:endParaRPr lang="en-US" sz="3200" b="1" i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8" name="Content Placeholder 2"/>
          <p:cNvSpPr txBox="1">
            <a:spLocks/>
          </p:cNvSpPr>
          <p:nvPr/>
        </p:nvSpPr>
        <p:spPr>
          <a:xfrm>
            <a:off x="320634" y="771896"/>
            <a:ext cx="8823366" cy="3804197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</a:rPr>
              <a:t>Hybrid: </a:t>
            </a: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</a:rPr>
              <a:t>combined objective (e.g. PSNR) and subjective scores (e.g. MOS)</a:t>
            </a:r>
            <a:endParaRPr lang="en-US" sz="22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sz="2000" b="1" dirty="0" err="1" smtClean="0">
                <a:solidFill>
                  <a:schemeClr val="accent3">
                    <a:lumMod val="75000"/>
                  </a:schemeClr>
                </a:solidFill>
              </a:rPr>
              <a:t>Piamrat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 et al.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[ITNG’09], </a:t>
            </a:r>
            <a:r>
              <a:rPr lang="en-US" sz="2000" b="1" dirty="0" err="1" smtClean="0">
                <a:solidFill>
                  <a:schemeClr val="accent3">
                    <a:lumMod val="75000"/>
                  </a:schemeClr>
                </a:solidFill>
              </a:rPr>
              <a:t>Mok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 et al.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 [IM’11]</a:t>
            </a:r>
            <a:b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en-US" sz="8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</a:rPr>
              <a:t>Role of User Profiles:</a:t>
            </a: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</a:rPr>
              <a:t> differences due to gender, freq. of watching, etc.</a:t>
            </a:r>
            <a:endParaRPr lang="en-US" sz="22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Song et al.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[MM’11],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Zhu et al.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[MM’16]</a:t>
            </a:r>
            <a:b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en-US" sz="8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</a:rPr>
              <a:t>Role of Streaming Conditions: </a:t>
            </a: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</a:rPr>
              <a:t>device type, resolution, cable vs. wireless</a:t>
            </a:r>
            <a:endParaRPr lang="en-US" sz="22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sz="2000" b="1" dirty="0" err="1" smtClean="0">
                <a:solidFill>
                  <a:schemeClr val="accent3">
                    <a:lumMod val="75000"/>
                  </a:schemeClr>
                </a:solidFill>
              </a:rPr>
              <a:t>Dobrian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 et al.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[SIGCOMM’11],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Krishnan et al.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 [TON’13],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Balachandran et al.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[SIGCOMM’13], </a:t>
            </a:r>
            <a:r>
              <a:rPr lang="en-US" sz="2000" b="1" dirty="0" err="1" smtClean="0">
                <a:solidFill>
                  <a:schemeClr val="accent3">
                    <a:lumMod val="75000"/>
                  </a:schemeClr>
                </a:solidFill>
              </a:rPr>
              <a:t>Duanmu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 et al.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[MM’17]</a:t>
            </a:r>
            <a:b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en-US" sz="8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IN" sz="2200" b="1" dirty="0" smtClean="0">
                <a:solidFill>
                  <a:schemeClr val="accent2">
                    <a:lumMod val="75000"/>
                  </a:schemeClr>
                </a:solidFill>
              </a:rPr>
              <a:t>Role of Player: </a:t>
            </a:r>
            <a:r>
              <a:rPr lang="en-IN" sz="2200" dirty="0" smtClean="0">
                <a:solidFill>
                  <a:schemeClr val="accent2">
                    <a:lumMod val="75000"/>
                  </a:schemeClr>
                </a:solidFill>
              </a:rPr>
              <a:t>comparative study of different DASH players</a:t>
            </a:r>
            <a:endParaRPr lang="en-IN" sz="22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IN" sz="2000" b="1" dirty="0" err="1" smtClean="0">
                <a:solidFill>
                  <a:schemeClr val="accent3">
                    <a:lumMod val="75000"/>
                  </a:schemeClr>
                </a:solidFill>
              </a:rPr>
              <a:t>Stohr</a:t>
            </a:r>
            <a:r>
              <a:rPr lang="en-IN" sz="2000" b="1" dirty="0" smtClean="0">
                <a:solidFill>
                  <a:schemeClr val="accent3">
                    <a:lumMod val="75000"/>
                  </a:schemeClr>
                </a:solidFill>
              </a:rPr>
              <a:t> et al. </a:t>
            </a:r>
            <a:r>
              <a:rPr lang="en-IN" sz="2000" dirty="0" smtClean="0">
                <a:solidFill>
                  <a:schemeClr val="accent3">
                    <a:lumMod val="75000"/>
                  </a:schemeClr>
                </a:solidFill>
              </a:rPr>
              <a:t>[MM’17]</a:t>
            </a: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26594" y="4587968"/>
            <a:ext cx="8194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 err="1" smtClean="0"/>
              <a:t>QoE</a:t>
            </a:r>
            <a:r>
              <a:rPr lang="en-IN" sz="2400" b="1" dirty="0" smtClean="0"/>
              <a:t> Varies Based on User Profile – Need for Personalization</a:t>
            </a:r>
            <a:endParaRPr lang="en-US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530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43"/>
    </mc:Choice>
    <mc:Fallback xmlns="">
      <p:transition spd="slow" advTm="65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768743" y="1453553"/>
            <a:ext cx="388418" cy="16456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67871" y="3126114"/>
            <a:ext cx="345701" cy="1343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20634" y="17017"/>
            <a:ext cx="8502732" cy="642938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Related Work: </a:t>
            </a:r>
            <a:r>
              <a:rPr lang="en-IN" sz="3200" b="1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Interesting Segment Selection</a:t>
            </a:r>
            <a:endParaRPr lang="en-US" sz="3200" b="1" i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8" name="Content Placeholder 2"/>
          <p:cNvSpPr txBox="1">
            <a:spLocks/>
          </p:cNvSpPr>
          <p:nvPr/>
        </p:nvSpPr>
        <p:spPr>
          <a:xfrm>
            <a:off x="237506" y="659955"/>
            <a:ext cx="8906494" cy="3928013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</a:rPr>
              <a:t>Scene Segregation: </a:t>
            </a: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</a:rPr>
              <a:t>determine frames marking beginning of scene</a:t>
            </a:r>
            <a:endParaRPr lang="en-US" sz="22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Zhang et al.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 [US Patent’97]</a:t>
            </a:r>
            <a:b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en-US" sz="8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</a:rPr>
              <a:t>Content Based:</a:t>
            </a: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</a:rPr>
              <a:t> determine important segments based on audio and video semantics</a:t>
            </a:r>
            <a:endParaRPr lang="en-US" sz="22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sz="2000" b="1" dirty="0" err="1" smtClean="0">
                <a:solidFill>
                  <a:schemeClr val="accent3">
                    <a:lumMod val="75000"/>
                  </a:schemeClr>
                </a:solidFill>
              </a:rPr>
              <a:t>Uchihashi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 et al.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[MM’99], </a:t>
            </a:r>
            <a:r>
              <a:rPr lang="en-US" sz="2000" b="1" dirty="0" err="1" smtClean="0">
                <a:solidFill>
                  <a:schemeClr val="accent3">
                    <a:lumMod val="75000"/>
                  </a:schemeClr>
                </a:solidFill>
              </a:rPr>
              <a:t>Merialdo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 et al.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[CBMIR’01],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De et al.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 [SIBGRAPI’08]</a:t>
            </a:r>
            <a:b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en-US" sz="8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</a:rPr>
              <a:t>User Attention Based: </a:t>
            </a: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</a:rPr>
              <a:t>leverages user reactions to different scenes</a:t>
            </a:r>
            <a:endParaRPr lang="en-US" sz="22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Ma et al.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[MM’02],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75000"/>
                  </a:schemeClr>
                </a:solidFill>
              </a:rPr>
              <a:t>Zhai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 et al.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 [MM’06],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Peng et al.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 [IEEE </a:t>
            </a:r>
            <a:r>
              <a:rPr lang="en-US" sz="2000" dirty="0" err="1" smtClean="0">
                <a:solidFill>
                  <a:schemeClr val="accent3">
                    <a:lumMod val="75000"/>
                  </a:schemeClr>
                </a:solidFill>
              </a:rPr>
              <a:t>Tx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. Multimedia’11]</a:t>
            </a:r>
            <a:b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en-US" sz="8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IN" sz="2200" b="1" dirty="0" smtClean="0">
                <a:solidFill>
                  <a:schemeClr val="accent2">
                    <a:lumMod val="75000"/>
                  </a:schemeClr>
                </a:solidFill>
              </a:rPr>
              <a:t>Supervised:</a:t>
            </a:r>
            <a:r>
              <a:rPr lang="en-IN" sz="2200" dirty="0" smtClean="0">
                <a:solidFill>
                  <a:schemeClr val="accent2">
                    <a:lumMod val="75000"/>
                  </a:schemeClr>
                </a:solidFill>
              </a:rPr>
              <a:t> learn using human annotated datasets</a:t>
            </a:r>
            <a:endParaRPr lang="en-IN" sz="22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IN" sz="2000" b="1" dirty="0" smtClean="0">
                <a:solidFill>
                  <a:schemeClr val="accent3">
                    <a:lumMod val="75000"/>
                  </a:schemeClr>
                </a:solidFill>
              </a:rPr>
              <a:t>Gong et al. </a:t>
            </a:r>
            <a:r>
              <a:rPr lang="en-IN" sz="2000" dirty="0" smtClean="0">
                <a:solidFill>
                  <a:schemeClr val="accent3">
                    <a:lumMod val="75000"/>
                  </a:schemeClr>
                </a:solidFill>
              </a:rPr>
              <a:t>[NIPS’14], </a:t>
            </a:r>
            <a:r>
              <a:rPr lang="en-IN" sz="2000" b="1" dirty="0" err="1" smtClean="0">
                <a:solidFill>
                  <a:schemeClr val="accent3">
                    <a:lumMod val="75000"/>
                  </a:schemeClr>
                </a:solidFill>
              </a:rPr>
              <a:t>Jin</a:t>
            </a:r>
            <a:r>
              <a:rPr lang="en-IN" sz="2000" b="1" dirty="0" smtClean="0">
                <a:solidFill>
                  <a:schemeClr val="accent3">
                    <a:lumMod val="75000"/>
                  </a:schemeClr>
                </a:solidFill>
              </a:rPr>
              <a:t> et al.</a:t>
            </a:r>
            <a:r>
              <a:rPr lang="en-IN" sz="2000" dirty="0" smtClean="0">
                <a:solidFill>
                  <a:schemeClr val="accent3">
                    <a:lumMod val="75000"/>
                  </a:schemeClr>
                </a:solidFill>
              </a:rPr>
              <a:t> [MM’17], </a:t>
            </a:r>
            <a:r>
              <a:rPr lang="en-IN" sz="2000" b="1" dirty="0" err="1" smtClean="0">
                <a:solidFill>
                  <a:schemeClr val="accent3">
                    <a:lumMod val="75000"/>
                  </a:schemeClr>
                </a:solidFill>
              </a:rPr>
              <a:t>Volokotin</a:t>
            </a:r>
            <a:r>
              <a:rPr lang="en-IN" sz="2000" b="1" dirty="0" smtClean="0">
                <a:solidFill>
                  <a:schemeClr val="accent3">
                    <a:lumMod val="75000"/>
                  </a:schemeClr>
                </a:solidFill>
              </a:rPr>
              <a:t> et al. </a:t>
            </a:r>
            <a:r>
              <a:rPr lang="en-IN" sz="2000" dirty="0" smtClean="0">
                <a:solidFill>
                  <a:schemeClr val="accent3">
                    <a:lumMod val="75000"/>
                  </a:schemeClr>
                </a:solidFill>
              </a:rPr>
              <a:t>[MM’17]</a:t>
            </a: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20635" y="4587968"/>
            <a:ext cx="8633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 smtClean="0"/>
              <a:t>These Approaches May Be Leveraged for </a:t>
            </a:r>
            <a:r>
              <a:rPr lang="en-IN" sz="2400" b="1" i="1" dirty="0" smtClean="0"/>
              <a:t>Hotspot</a:t>
            </a:r>
            <a:r>
              <a:rPr lang="en-IN" sz="2400" b="1" dirty="0" smtClean="0"/>
              <a:t> Determination</a:t>
            </a:r>
            <a:endParaRPr lang="en-US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426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43"/>
    </mc:Choice>
    <mc:Fallback xmlns="">
      <p:transition spd="slow" advTm="65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768743" y="1453553"/>
            <a:ext cx="388418" cy="16456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67871" y="3126114"/>
            <a:ext cx="345701" cy="1343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20634" y="17017"/>
            <a:ext cx="8502732" cy="642938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Related Work: </a:t>
            </a:r>
            <a:r>
              <a:rPr lang="en-IN" sz="3200" b="1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Adaptive Bitrate Algorithms</a:t>
            </a:r>
            <a:endParaRPr lang="en-US" sz="3200" b="1" i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8" name="Content Placeholder 2"/>
          <p:cNvSpPr txBox="1">
            <a:spLocks/>
          </p:cNvSpPr>
          <p:nvPr/>
        </p:nvSpPr>
        <p:spPr>
          <a:xfrm>
            <a:off x="526594" y="783771"/>
            <a:ext cx="8194190" cy="3804197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Rate-based: 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pick bitrate based on 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predicted </a:t>
            </a:r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throughput</a:t>
            </a:r>
          </a:p>
          <a:p>
            <a:pPr lvl="1"/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FESTIVE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[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CoNEXT’12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], 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PANDA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 [JSAC’14], 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CS2P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 [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SIGCOMM’16]</a:t>
            </a:r>
            <a:b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en-US" sz="8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Buffer-based: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 pick bitrate based on 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buffer </a:t>
            </a:r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occupancy</a:t>
            </a:r>
          </a:p>
          <a:p>
            <a:pPr lvl="1"/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BBA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[SIGCOMM’14], 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BOLA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 [INFOCOM’16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]</a:t>
            </a:r>
            <a:b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en-US" sz="8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Hybrid: 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use both 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throughput prediction 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&amp; </a:t>
            </a:r>
            <a:r>
              <a:rPr lang="en-US" sz="2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buffer </a:t>
            </a:r>
            <a:r>
              <a:rPr lang="en-US" sz="2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occupancy</a:t>
            </a:r>
          </a:p>
          <a:p>
            <a:pPr lvl="1"/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PBA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[HotMobile’15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]</a:t>
            </a:r>
            <a:b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en-US" sz="8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IN" sz="2200" b="1" dirty="0" err="1" smtClean="0">
                <a:solidFill>
                  <a:schemeClr val="accent2">
                    <a:lumMod val="75000"/>
                  </a:schemeClr>
                </a:solidFill>
              </a:rPr>
              <a:t>QoE</a:t>
            </a:r>
            <a:r>
              <a:rPr lang="en-IN" sz="2200" b="1" dirty="0" smtClean="0">
                <a:solidFill>
                  <a:schemeClr val="accent2">
                    <a:lumMod val="75000"/>
                  </a:schemeClr>
                </a:solidFill>
              </a:rPr>
              <a:t>-metric based: </a:t>
            </a:r>
            <a:r>
              <a:rPr lang="en-IN" sz="2200" dirty="0" smtClean="0">
                <a:solidFill>
                  <a:schemeClr val="accent2">
                    <a:lumMod val="75000"/>
                  </a:schemeClr>
                </a:solidFill>
              </a:rPr>
              <a:t>optimization problem to maximize </a:t>
            </a:r>
            <a:r>
              <a:rPr lang="en-IN" sz="2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QoE</a:t>
            </a:r>
            <a:r>
              <a:rPr lang="en-IN" sz="2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metric</a:t>
            </a:r>
          </a:p>
          <a:p>
            <a:pPr lvl="1"/>
            <a:r>
              <a:rPr lang="en-IN" sz="2000" b="1" dirty="0" smtClean="0">
                <a:solidFill>
                  <a:schemeClr val="accent3">
                    <a:lumMod val="75000"/>
                  </a:schemeClr>
                </a:solidFill>
              </a:rPr>
              <a:t>MPC</a:t>
            </a:r>
            <a:r>
              <a:rPr lang="en-IN" sz="2000" dirty="0" smtClean="0">
                <a:solidFill>
                  <a:schemeClr val="accent3">
                    <a:lumMod val="75000"/>
                  </a:schemeClr>
                </a:solidFill>
              </a:rPr>
              <a:t> [SIGCOMM’15], </a:t>
            </a:r>
            <a:r>
              <a:rPr lang="en-IN" sz="2000" b="1" dirty="0" err="1" smtClean="0">
                <a:solidFill>
                  <a:schemeClr val="accent3">
                    <a:lumMod val="75000"/>
                  </a:schemeClr>
                </a:solidFill>
              </a:rPr>
              <a:t>Pensieve</a:t>
            </a:r>
            <a:r>
              <a:rPr lang="en-IN" sz="2000" dirty="0" smtClean="0">
                <a:solidFill>
                  <a:schemeClr val="accent3">
                    <a:lumMod val="75000"/>
                  </a:schemeClr>
                </a:solidFill>
              </a:rPr>
              <a:t> [SIGCOMM’17]</a:t>
            </a: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26594" y="4587968"/>
            <a:ext cx="8194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 smtClean="0"/>
              <a:t>Many of These Algorithms Serve as Baselines</a:t>
            </a:r>
            <a:endParaRPr lang="en-US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520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43"/>
    </mc:Choice>
    <mc:Fallback xmlns="">
      <p:transition spd="slow" advTm="65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768743" y="1453553"/>
            <a:ext cx="388418" cy="16456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67871" y="3126114"/>
            <a:ext cx="345701" cy="1343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17017"/>
            <a:ext cx="9144000" cy="642938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Related Work: </a:t>
            </a:r>
            <a:r>
              <a:rPr lang="en-IN" sz="3200" b="1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QoE</a:t>
            </a:r>
            <a:r>
              <a:rPr lang="en-IN" sz="3200" b="1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-Aware Video Prep. and Delivery</a:t>
            </a:r>
            <a:endParaRPr lang="en-US" sz="3200" b="1" i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8" name="Content Placeholder 2"/>
          <p:cNvSpPr txBox="1">
            <a:spLocks/>
          </p:cNvSpPr>
          <p:nvPr/>
        </p:nvSpPr>
        <p:spPr>
          <a:xfrm>
            <a:off x="467219" y="866897"/>
            <a:ext cx="8617406" cy="3562598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</a:rPr>
              <a:t>Optimized Delivery: </a:t>
            </a: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</a:rPr>
              <a:t>e.g., SDN for scalability, push-based for live video</a:t>
            </a:r>
            <a:endParaRPr lang="en-US" sz="22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sz="2000" b="1" dirty="0" err="1" smtClean="0">
                <a:solidFill>
                  <a:schemeClr val="accent3">
                    <a:lumMod val="75000"/>
                  </a:schemeClr>
                </a:solidFill>
              </a:rPr>
              <a:t>Huysegems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 et al.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[MM’15],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75000"/>
                  </a:schemeClr>
                </a:solidFill>
              </a:rPr>
              <a:t>Bentaleb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 et al.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[MM’16]</a:t>
            </a:r>
            <a:b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en-US" sz="8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</a:rPr>
              <a:t>Streaming on Mobile: </a:t>
            </a: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</a:rPr>
              <a:t>diff. in perception, power &amp; resource constraints</a:t>
            </a:r>
            <a:endParaRPr lang="en-US" sz="22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DASH2M 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[MM’16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],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Wu et al. 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[MM’17]</a:t>
            </a:r>
          </a:p>
          <a:p>
            <a:pPr marL="457200" lvl="1" indent="0">
              <a:buNone/>
            </a:pPr>
            <a:endParaRPr lang="en-US" sz="8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Interest-Oriented Video: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 spatial and temporal considerations</a:t>
            </a:r>
            <a:endParaRPr lang="en-US" sz="2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Zhang et al. 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[MM’14], 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Choi et al.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 [MM’16], 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Yang et al.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 [MM’17]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en-US" sz="8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IN" sz="2200" b="1" dirty="0" smtClean="0">
                <a:solidFill>
                  <a:schemeClr val="accent2">
                    <a:lumMod val="75000"/>
                  </a:schemeClr>
                </a:solidFill>
              </a:rPr>
              <a:t>Prefetching: </a:t>
            </a:r>
            <a:r>
              <a:rPr lang="en-IN" sz="2200" dirty="0" smtClean="0">
                <a:solidFill>
                  <a:schemeClr val="accent2">
                    <a:lumMod val="75000"/>
                  </a:schemeClr>
                </a:solidFill>
              </a:rPr>
              <a:t>for branched videos and next-in-playlist videos</a:t>
            </a:r>
            <a:endParaRPr lang="en-IN" sz="22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IN" sz="2000" b="1" dirty="0" err="1" smtClean="0">
                <a:solidFill>
                  <a:schemeClr val="accent3">
                    <a:lumMod val="75000"/>
                  </a:schemeClr>
                </a:solidFill>
              </a:rPr>
              <a:t>Krishnamoorthi</a:t>
            </a:r>
            <a:r>
              <a:rPr lang="en-IN" sz="2000" b="1" dirty="0" smtClean="0">
                <a:solidFill>
                  <a:schemeClr val="accent3">
                    <a:lumMod val="75000"/>
                  </a:schemeClr>
                </a:solidFill>
              </a:rPr>
              <a:t> et al. </a:t>
            </a:r>
            <a:r>
              <a:rPr lang="en-IN" sz="2000" dirty="0" smtClean="0">
                <a:solidFill>
                  <a:schemeClr val="accent3">
                    <a:lumMod val="75000"/>
                  </a:schemeClr>
                </a:solidFill>
              </a:rPr>
              <a:t>[MM’14, MM’15]</a:t>
            </a: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26594" y="4587968"/>
            <a:ext cx="8194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 smtClean="0"/>
              <a:t>Augmentations for Better Overall Experience</a:t>
            </a:r>
            <a:endParaRPr lang="en-US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835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43"/>
    </mc:Choice>
    <mc:Fallback xmlns="">
      <p:transition spd="slow" advTm="65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4555" y="659760"/>
            <a:ext cx="6287730" cy="42444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69654" y="775871"/>
            <a:ext cx="2568038" cy="395070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067005" y="3222248"/>
            <a:ext cx="9365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Action </a:t>
            </a:r>
            <a:endParaRPr lang="en-US" sz="22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301" y="3341436"/>
            <a:ext cx="295366" cy="233743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7921012" y="1499316"/>
            <a:ext cx="0" cy="613113"/>
          </a:xfrm>
          <a:prstGeom prst="straightConnector1">
            <a:avLst/>
          </a:prstGeom>
          <a:ln w="19050" cmpd="sng">
            <a:solidFill>
              <a:srgbClr val="000000"/>
            </a:solidFill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270666" y="3465747"/>
            <a:ext cx="389698" cy="285"/>
          </a:xfrm>
          <a:prstGeom prst="straightConnector1">
            <a:avLst/>
          </a:prstGeom>
          <a:ln w="19050" cmpd="sng">
            <a:solidFill>
              <a:srgbClr val="000000"/>
            </a:solidFill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67" y="896890"/>
            <a:ext cx="252850" cy="22713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66450" y="775871"/>
            <a:ext cx="7868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State</a:t>
            </a:r>
            <a:endParaRPr lang="en-US" sz="22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1180066" y="3920979"/>
            <a:ext cx="6774301" cy="1091466"/>
            <a:chOff x="1180066" y="3920979"/>
            <a:chExt cx="6774301" cy="1091466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1180066" y="5005700"/>
              <a:ext cx="6774301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headEnd type="none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7954367" y="3920979"/>
              <a:ext cx="0" cy="1091466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headEnd type="none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1189980" y="4733319"/>
              <a:ext cx="0" cy="27432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headEnd type="none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Trapezoid 88"/>
          <p:cNvSpPr/>
          <p:nvPr/>
        </p:nvSpPr>
        <p:spPr>
          <a:xfrm rot="5400000">
            <a:off x="2470517" y="2187093"/>
            <a:ext cx="3132464" cy="1980875"/>
          </a:xfrm>
          <a:prstGeom prst="trapezoid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32"/>
          <p:cNvGrpSpPr/>
          <p:nvPr/>
        </p:nvGrpSpPr>
        <p:grpSpPr>
          <a:xfrm rot="5400000">
            <a:off x="3465029" y="2864276"/>
            <a:ext cx="1231248" cy="735633"/>
            <a:chOff x="1040728" y="3511051"/>
            <a:chExt cx="2777155" cy="1642242"/>
          </a:xfrm>
          <a:effectLst/>
        </p:grpSpPr>
        <p:sp>
          <p:nvSpPr>
            <p:cNvPr id="91" name="Freeform 90"/>
            <p:cNvSpPr/>
            <p:nvPr/>
          </p:nvSpPr>
          <p:spPr>
            <a:xfrm>
              <a:off x="1040728" y="3511051"/>
              <a:ext cx="1384147" cy="818378"/>
            </a:xfrm>
            <a:custGeom>
              <a:avLst/>
              <a:gdLst>
                <a:gd name="connsiteX0" fmla="*/ 0 w 1171320"/>
                <a:gd name="connsiteY0" fmla="*/ 0 h 480831"/>
                <a:gd name="connsiteX1" fmla="*/ 715121 w 1171320"/>
                <a:gd name="connsiteY1" fmla="*/ 147948 h 480831"/>
                <a:gd name="connsiteX2" fmla="*/ 1171320 w 1171320"/>
                <a:gd name="connsiteY2" fmla="*/ 480831 h 48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320" h="480831">
                  <a:moveTo>
                    <a:pt x="0" y="0"/>
                  </a:moveTo>
                  <a:cubicBezTo>
                    <a:pt x="259950" y="33905"/>
                    <a:pt x="519901" y="67810"/>
                    <a:pt x="715121" y="147948"/>
                  </a:cubicBezTo>
                  <a:cubicBezTo>
                    <a:pt x="910341" y="228087"/>
                    <a:pt x="1040830" y="354459"/>
                    <a:pt x="1171320" y="480831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2" name="Freeform 91"/>
            <p:cNvSpPr/>
            <p:nvPr/>
          </p:nvSpPr>
          <p:spPr>
            <a:xfrm flipH="1" flipV="1">
              <a:off x="2411547" y="4311599"/>
              <a:ext cx="1384147" cy="818378"/>
            </a:xfrm>
            <a:custGeom>
              <a:avLst/>
              <a:gdLst>
                <a:gd name="connsiteX0" fmla="*/ 0 w 1171320"/>
                <a:gd name="connsiteY0" fmla="*/ 0 h 480831"/>
                <a:gd name="connsiteX1" fmla="*/ 715121 w 1171320"/>
                <a:gd name="connsiteY1" fmla="*/ 147948 h 480831"/>
                <a:gd name="connsiteX2" fmla="*/ 1171320 w 1171320"/>
                <a:gd name="connsiteY2" fmla="*/ 480831 h 48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320" h="480831">
                  <a:moveTo>
                    <a:pt x="0" y="0"/>
                  </a:moveTo>
                  <a:cubicBezTo>
                    <a:pt x="259950" y="33905"/>
                    <a:pt x="519901" y="67810"/>
                    <a:pt x="715121" y="147948"/>
                  </a:cubicBezTo>
                  <a:cubicBezTo>
                    <a:pt x="910341" y="228087"/>
                    <a:pt x="1040830" y="354459"/>
                    <a:pt x="1171320" y="480831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3" name="Freeform 92"/>
            <p:cNvSpPr/>
            <p:nvPr/>
          </p:nvSpPr>
          <p:spPr>
            <a:xfrm flipH="1">
              <a:off x="2433736" y="3534367"/>
              <a:ext cx="1384147" cy="818378"/>
            </a:xfrm>
            <a:custGeom>
              <a:avLst/>
              <a:gdLst>
                <a:gd name="connsiteX0" fmla="*/ 0 w 1171320"/>
                <a:gd name="connsiteY0" fmla="*/ 0 h 480831"/>
                <a:gd name="connsiteX1" fmla="*/ 715121 w 1171320"/>
                <a:gd name="connsiteY1" fmla="*/ 147948 h 480831"/>
                <a:gd name="connsiteX2" fmla="*/ 1171320 w 1171320"/>
                <a:gd name="connsiteY2" fmla="*/ 480831 h 48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320" h="480831">
                  <a:moveTo>
                    <a:pt x="0" y="0"/>
                  </a:moveTo>
                  <a:cubicBezTo>
                    <a:pt x="259950" y="33905"/>
                    <a:pt x="519901" y="67810"/>
                    <a:pt x="715121" y="147948"/>
                  </a:cubicBezTo>
                  <a:cubicBezTo>
                    <a:pt x="910341" y="228087"/>
                    <a:pt x="1040830" y="354459"/>
                    <a:pt x="1171320" y="480831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4" name="Freeform 93"/>
            <p:cNvSpPr/>
            <p:nvPr/>
          </p:nvSpPr>
          <p:spPr>
            <a:xfrm flipV="1">
              <a:off x="1062916" y="4334915"/>
              <a:ext cx="1384147" cy="818378"/>
            </a:xfrm>
            <a:custGeom>
              <a:avLst/>
              <a:gdLst>
                <a:gd name="connsiteX0" fmla="*/ 0 w 1171320"/>
                <a:gd name="connsiteY0" fmla="*/ 0 h 480831"/>
                <a:gd name="connsiteX1" fmla="*/ 715121 w 1171320"/>
                <a:gd name="connsiteY1" fmla="*/ 147948 h 480831"/>
                <a:gd name="connsiteX2" fmla="*/ 1171320 w 1171320"/>
                <a:gd name="connsiteY2" fmla="*/ 480831 h 48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320" h="480831">
                  <a:moveTo>
                    <a:pt x="0" y="0"/>
                  </a:moveTo>
                  <a:cubicBezTo>
                    <a:pt x="259950" y="33905"/>
                    <a:pt x="519901" y="67810"/>
                    <a:pt x="715121" y="147948"/>
                  </a:cubicBezTo>
                  <a:cubicBezTo>
                    <a:pt x="910341" y="228087"/>
                    <a:pt x="1040830" y="354459"/>
                    <a:pt x="1171320" y="480831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cxnSp>
        <p:nvCxnSpPr>
          <p:cNvPr id="101" name="Straight Arrow Connector 100"/>
          <p:cNvCxnSpPr>
            <a:endCxn id="89" idx="2"/>
          </p:cNvCxnSpPr>
          <p:nvPr/>
        </p:nvCxnSpPr>
        <p:spPr>
          <a:xfrm>
            <a:off x="2737692" y="3177531"/>
            <a:ext cx="30862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Oval 134"/>
          <p:cNvSpPr/>
          <p:nvPr/>
        </p:nvSpPr>
        <p:spPr>
          <a:xfrm>
            <a:off x="6226974" y="3426798"/>
            <a:ext cx="73978" cy="73978"/>
          </a:xfrm>
          <a:prstGeom prst="ellipse">
            <a:avLst/>
          </a:prstGeom>
          <a:solidFill>
            <a:schemeClr val="tx1"/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939956" y="714790"/>
            <a:ext cx="1441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Agent</a:t>
            </a:r>
            <a:endParaRPr lang="en-US" sz="2400" dirty="0"/>
          </a:p>
        </p:txBody>
      </p:sp>
      <p:sp>
        <p:nvSpPr>
          <p:cNvPr id="47" name="Rectangle 46"/>
          <p:cNvSpPr/>
          <p:nvPr/>
        </p:nvSpPr>
        <p:spPr>
          <a:xfrm>
            <a:off x="6671263" y="2121346"/>
            <a:ext cx="2405878" cy="193249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Environment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-1" y="17017"/>
            <a:ext cx="4976969" cy="642938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Bitrate Selection RL Model</a:t>
            </a:r>
            <a:endParaRPr lang="en-US" sz="3200" b="1" i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906246" y="349737"/>
            <a:ext cx="3695504" cy="114621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Reward   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063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891"/>
    </mc:Choice>
    <mc:Fallback xmlns="">
      <p:transition spd="slow" advTm="148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5" grpId="0"/>
      <p:bldP spid="31" grpId="0"/>
      <p:bldP spid="89" grpId="0" animBg="1"/>
      <p:bldP spid="135" grpId="0" animBg="1"/>
      <p:bldP spid="3" grpId="0"/>
      <p:bldP spid="47" grpId="0" animBg="1"/>
      <p:bldP spid="7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4555" y="659760"/>
            <a:ext cx="6287730" cy="42444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69654" y="775871"/>
            <a:ext cx="2568038" cy="395070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067005" y="3222248"/>
            <a:ext cx="9365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Action </a:t>
            </a:r>
            <a:endParaRPr lang="en-US" sz="22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301" y="3341436"/>
            <a:ext cx="295366" cy="233743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7921012" y="1499316"/>
            <a:ext cx="0" cy="613113"/>
          </a:xfrm>
          <a:prstGeom prst="straightConnector1">
            <a:avLst/>
          </a:prstGeom>
          <a:ln w="19050" cmpd="sng">
            <a:solidFill>
              <a:srgbClr val="000000"/>
            </a:solidFill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270666" y="3465747"/>
            <a:ext cx="389698" cy="285"/>
          </a:xfrm>
          <a:prstGeom prst="straightConnector1">
            <a:avLst/>
          </a:prstGeom>
          <a:ln w="19050" cmpd="sng">
            <a:solidFill>
              <a:srgbClr val="000000"/>
            </a:solidFill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67" y="896890"/>
            <a:ext cx="252850" cy="22713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66450" y="775871"/>
            <a:ext cx="7868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State</a:t>
            </a:r>
            <a:endParaRPr lang="en-US" sz="22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6674139" y="2128488"/>
            <a:ext cx="2403002" cy="1845939"/>
            <a:chOff x="6136341" y="1953553"/>
            <a:chExt cx="2672786" cy="2053186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6345" y="1953554"/>
              <a:ext cx="2672782" cy="1761766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5659" y="2682829"/>
              <a:ext cx="680599" cy="479141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6136345" y="1953553"/>
              <a:ext cx="2672782" cy="1993737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136341" y="3720065"/>
              <a:ext cx="1857728" cy="23197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136341" y="3720065"/>
              <a:ext cx="1086687" cy="231971"/>
            </a:xfrm>
            <a:prstGeom prst="rect">
              <a:avLst/>
            </a:prstGeom>
            <a:solidFill>
              <a:srgbClr val="D523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136343" y="3717097"/>
              <a:ext cx="2672784" cy="231971"/>
            </a:xfrm>
            <a:prstGeom prst="rect">
              <a:avLst/>
            </a:prstGeom>
            <a:noFill/>
            <a:ln w="158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7058687" y="3677713"/>
              <a:ext cx="329026" cy="32902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blurRad="50800" dist="76200" dir="2700000" sx="83000" sy="83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7154789" y="3778176"/>
              <a:ext cx="128099" cy="12809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80066" y="3920979"/>
            <a:ext cx="6774301" cy="1091466"/>
            <a:chOff x="1180066" y="3920979"/>
            <a:chExt cx="6774301" cy="1091466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1180066" y="5005700"/>
              <a:ext cx="6774301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headEnd type="none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7954367" y="3920979"/>
              <a:ext cx="0" cy="1091466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headEnd type="none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1189980" y="4733319"/>
              <a:ext cx="0" cy="27432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headEnd type="none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4835474" y="347247"/>
            <a:ext cx="3833917" cy="1146310"/>
            <a:chOff x="4786168" y="940391"/>
            <a:chExt cx="3814576" cy="1003754"/>
          </a:xfrm>
        </p:grpSpPr>
        <p:grpSp>
          <p:nvGrpSpPr>
            <p:cNvPr id="61" name="Group 60"/>
            <p:cNvGrpSpPr/>
            <p:nvPr/>
          </p:nvGrpSpPr>
          <p:grpSpPr>
            <a:xfrm>
              <a:off x="4786168" y="940391"/>
              <a:ext cx="3814576" cy="1003754"/>
              <a:chOff x="4823961" y="675236"/>
              <a:chExt cx="3814576" cy="1003754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4823961" y="675236"/>
                <a:ext cx="3814576" cy="1003754"/>
                <a:chOff x="4823961" y="675236"/>
                <a:chExt cx="3814576" cy="1003754"/>
              </a:xfrm>
            </p:grpSpPr>
            <p:sp>
              <p:nvSpPr>
                <p:cNvPr id="65" name="Rectangle 64"/>
                <p:cNvSpPr/>
                <p:nvPr/>
              </p:nvSpPr>
              <p:spPr>
                <a:xfrm>
                  <a:off x="4894376" y="675236"/>
                  <a:ext cx="3676863" cy="1003754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6" name="TextBox 65"/>
                    <p:cNvSpPr txBox="1"/>
                    <p:nvPr/>
                  </p:nvSpPr>
                  <p:spPr>
                    <a:xfrm>
                      <a:off x="4823961" y="1020272"/>
                      <a:ext cx="3814576" cy="323402"/>
                    </a:xfrm>
                    <a:prstGeom prst="rect">
                      <a:avLst/>
                    </a:prstGeom>
                    <a:noFill/>
                    <a:ln w="19050" cmpd="sng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en-US" sz="1800" b="0" i="1" smtClean="0">
                                <a:latin typeface="Cambria Math" charset="0"/>
                              </a:rPr>
                              <m:t>+ </m:t>
                            </m:r>
                            <m:r>
                              <a:rPr lang="en-US" sz="1800" b="0" i="1" smtClean="0">
                                <a:latin typeface="Cambria Math" charset="0"/>
                              </a:rPr>
                              <m:t>𝑞</m:t>
                            </m:r>
                            <m:d>
                              <m:dPr>
                                <m:ctrlPr>
                                  <a:rPr lang="en-US" sz="1800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1800" b="0" i="1" smtClean="0"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sz="1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1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r>
                              <a:rPr lang="en-US" sz="1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𝜆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hr-HR" sz="1800" b="0" i="1" smtClean="0">
                                    <a:latin typeface="Cambria Math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latin typeface="Cambria Math" charset="0"/>
                                  </a:rPr>
                                  <m:t>𝑞</m:t>
                                </m:r>
                                <m:d>
                                  <m:dPr>
                                    <m:ctrlPr>
                                      <a:rPr lang="en-US" sz="1800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80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smtClean="0">
                                            <a:latin typeface="Cambria Math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en-US" sz="1800" i="1">
                                            <a:latin typeface="Cambria Math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800" b="0" i="1" smtClean="0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1800" i="1">
                                    <a:latin typeface="Cambria Math" charset="0"/>
                                  </a:rPr>
                                  <m:t>𝑞</m:t>
                                </m:r>
                                <m:d>
                                  <m:dPr>
                                    <m:ctrlPr>
                                      <a:rPr lang="en-US" sz="1800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80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smtClean="0">
                                            <a:latin typeface="Cambria Math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en-US" sz="1800" i="1">
                                            <a:latin typeface="Cambria Math" charset="0"/>
                                          </a:rPr>
                                          <m:t>𝑡</m:t>
                                        </m:r>
                                        <m:r>
                                          <a:rPr lang="en-US" sz="1800" b="0" i="1" smtClean="0">
                                            <a:latin typeface="Cambria Math" charset="0"/>
                                          </a:rPr>
                                          <m:t>−1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oMath>
                        </m:oMathPara>
                      </a14:m>
                      <a:endParaRPr lang="en-US" sz="1800" i="1" dirty="0"/>
                    </a:p>
                  </p:txBody>
                </p:sp>
              </mc:Choice>
              <mc:Fallback xmlns="">
                <p:sp>
                  <p:nvSpPr>
                    <p:cNvPr id="66" name="TextBox 6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823961" y="1020272"/>
                      <a:ext cx="3814576" cy="323402"/>
                    </a:xfrm>
                    <a:prstGeom prst="rect">
                      <a:avLst/>
                    </a:prstGeom>
                    <a:blipFill rotWithShape="0">
                      <a:blip r:embed="rId10"/>
                      <a:stretch>
                        <a:fillRect t="-98333" b="-123333"/>
                      </a:stretch>
                    </a:blipFill>
                    <a:ln w="19050" cmpd="sng"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64" name="TextBox 63"/>
              <p:cNvSpPr txBox="1"/>
              <p:nvPr/>
            </p:nvSpPr>
            <p:spPr>
              <a:xfrm>
                <a:off x="4964742" y="677967"/>
                <a:ext cx="1276125" cy="3773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b="1" dirty="0" smtClean="0"/>
                  <a:t>Reward</a:t>
                </a:r>
                <a:r>
                  <a:rPr lang="en-US" sz="1600" b="1" dirty="0" smtClean="0"/>
                  <a:t> </a:t>
                </a:r>
                <a:r>
                  <a:rPr lang="en-US" sz="2200" dirty="0" err="1" smtClean="0"/>
                  <a:t>r</a:t>
                </a:r>
                <a:r>
                  <a:rPr lang="en-US" sz="2200" baseline="-25000" dirty="0" err="1" smtClean="0"/>
                  <a:t>t</a:t>
                </a:r>
                <a:endParaRPr lang="en-US" sz="2200" dirty="0"/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4880870" y="1571000"/>
              <a:ext cx="3566680" cy="2964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3365FF"/>
                  </a:solidFill>
                </a:rPr>
                <a:t>+ (bitrate) - (</a:t>
              </a:r>
              <a:r>
                <a:rPr lang="en-US" sz="1600" b="1" dirty="0" err="1" smtClean="0">
                  <a:solidFill>
                    <a:srgbClr val="3365FF"/>
                  </a:solidFill>
                </a:rPr>
                <a:t>rebuffering</a:t>
              </a:r>
              <a:r>
                <a:rPr lang="en-US" sz="1600" b="1" dirty="0" smtClean="0">
                  <a:solidFill>
                    <a:srgbClr val="3365FF"/>
                  </a:solidFill>
                </a:rPr>
                <a:t>) - (smoothness)</a:t>
              </a:r>
              <a:endParaRPr lang="en-US" sz="1600" b="1" dirty="0">
                <a:solidFill>
                  <a:srgbClr val="3365FF"/>
                </a:solidFill>
              </a:endParaRPr>
            </a:p>
          </p:txBody>
        </p:sp>
      </p:grpSp>
      <p:sp>
        <p:nvSpPr>
          <p:cNvPr id="89" name="Trapezoid 88"/>
          <p:cNvSpPr/>
          <p:nvPr/>
        </p:nvSpPr>
        <p:spPr>
          <a:xfrm rot="5400000">
            <a:off x="2470517" y="2187093"/>
            <a:ext cx="3132464" cy="1980875"/>
          </a:xfrm>
          <a:prstGeom prst="trapezoid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32"/>
          <p:cNvGrpSpPr/>
          <p:nvPr/>
        </p:nvGrpSpPr>
        <p:grpSpPr>
          <a:xfrm rot="5400000">
            <a:off x="3465029" y="2864276"/>
            <a:ext cx="1231248" cy="735633"/>
            <a:chOff x="1040728" y="3511051"/>
            <a:chExt cx="2777155" cy="1642242"/>
          </a:xfrm>
          <a:effectLst/>
        </p:grpSpPr>
        <p:sp>
          <p:nvSpPr>
            <p:cNvPr id="91" name="Freeform 90"/>
            <p:cNvSpPr/>
            <p:nvPr/>
          </p:nvSpPr>
          <p:spPr>
            <a:xfrm>
              <a:off x="1040728" y="3511051"/>
              <a:ext cx="1384147" cy="818378"/>
            </a:xfrm>
            <a:custGeom>
              <a:avLst/>
              <a:gdLst>
                <a:gd name="connsiteX0" fmla="*/ 0 w 1171320"/>
                <a:gd name="connsiteY0" fmla="*/ 0 h 480831"/>
                <a:gd name="connsiteX1" fmla="*/ 715121 w 1171320"/>
                <a:gd name="connsiteY1" fmla="*/ 147948 h 480831"/>
                <a:gd name="connsiteX2" fmla="*/ 1171320 w 1171320"/>
                <a:gd name="connsiteY2" fmla="*/ 480831 h 48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320" h="480831">
                  <a:moveTo>
                    <a:pt x="0" y="0"/>
                  </a:moveTo>
                  <a:cubicBezTo>
                    <a:pt x="259950" y="33905"/>
                    <a:pt x="519901" y="67810"/>
                    <a:pt x="715121" y="147948"/>
                  </a:cubicBezTo>
                  <a:cubicBezTo>
                    <a:pt x="910341" y="228087"/>
                    <a:pt x="1040830" y="354459"/>
                    <a:pt x="1171320" y="480831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2" name="Freeform 91"/>
            <p:cNvSpPr/>
            <p:nvPr/>
          </p:nvSpPr>
          <p:spPr>
            <a:xfrm flipH="1" flipV="1">
              <a:off x="2411547" y="4311599"/>
              <a:ext cx="1384147" cy="818378"/>
            </a:xfrm>
            <a:custGeom>
              <a:avLst/>
              <a:gdLst>
                <a:gd name="connsiteX0" fmla="*/ 0 w 1171320"/>
                <a:gd name="connsiteY0" fmla="*/ 0 h 480831"/>
                <a:gd name="connsiteX1" fmla="*/ 715121 w 1171320"/>
                <a:gd name="connsiteY1" fmla="*/ 147948 h 480831"/>
                <a:gd name="connsiteX2" fmla="*/ 1171320 w 1171320"/>
                <a:gd name="connsiteY2" fmla="*/ 480831 h 48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320" h="480831">
                  <a:moveTo>
                    <a:pt x="0" y="0"/>
                  </a:moveTo>
                  <a:cubicBezTo>
                    <a:pt x="259950" y="33905"/>
                    <a:pt x="519901" y="67810"/>
                    <a:pt x="715121" y="147948"/>
                  </a:cubicBezTo>
                  <a:cubicBezTo>
                    <a:pt x="910341" y="228087"/>
                    <a:pt x="1040830" y="354459"/>
                    <a:pt x="1171320" y="480831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3" name="Freeform 92"/>
            <p:cNvSpPr/>
            <p:nvPr/>
          </p:nvSpPr>
          <p:spPr>
            <a:xfrm flipH="1">
              <a:off x="2433736" y="3534367"/>
              <a:ext cx="1384147" cy="818378"/>
            </a:xfrm>
            <a:custGeom>
              <a:avLst/>
              <a:gdLst>
                <a:gd name="connsiteX0" fmla="*/ 0 w 1171320"/>
                <a:gd name="connsiteY0" fmla="*/ 0 h 480831"/>
                <a:gd name="connsiteX1" fmla="*/ 715121 w 1171320"/>
                <a:gd name="connsiteY1" fmla="*/ 147948 h 480831"/>
                <a:gd name="connsiteX2" fmla="*/ 1171320 w 1171320"/>
                <a:gd name="connsiteY2" fmla="*/ 480831 h 48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320" h="480831">
                  <a:moveTo>
                    <a:pt x="0" y="0"/>
                  </a:moveTo>
                  <a:cubicBezTo>
                    <a:pt x="259950" y="33905"/>
                    <a:pt x="519901" y="67810"/>
                    <a:pt x="715121" y="147948"/>
                  </a:cubicBezTo>
                  <a:cubicBezTo>
                    <a:pt x="910341" y="228087"/>
                    <a:pt x="1040830" y="354459"/>
                    <a:pt x="1171320" y="480831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4" name="Freeform 93"/>
            <p:cNvSpPr/>
            <p:nvPr/>
          </p:nvSpPr>
          <p:spPr>
            <a:xfrm flipV="1">
              <a:off x="1062916" y="4334915"/>
              <a:ext cx="1384147" cy="818378"/>
            </a:xfrm>
            <a:custGeom>
              <a:avLst/>
              <a:gdLst>
                <a:gd name="connsiteX0" fmla="*/ 0 w 1171320"/>
                <a:gd name="connsiteY0" fmla="*/ 0 h 480831"/>
                <a:gd name="connsiteX1" fmla="*/ 715121 w 1171320"/>
                <a:gd name="connsiteY1" fmla="*/ 147948 h 480831"/>
                <a:gd name="connsiteX2" fmla="*/ 1171320 w 1171320"/>
                <a:gd name="connsiteY2" fmla="*/ 480831 h 48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320" h="480831">
                  <a:moveTo>
                    <a:pt x="0" y="0"/>
                  </a:moveTo>
                  <a:cubicBezTo>
                    <a:pt x="259950" y="33905"/>
                    <a:pt x="519901" y="67810"/>
                    <a:pt x="715121" y="147948"/>
                  </a:cubicBezTo>
                  <a:cubicBezTo>
                    <a:pt x="910341" y="228087"/>
                    <a:pt x="1040830" y="354459"/>
                    <a:pt x="1171320" y="480831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cxnSp>
        <p:nvCxnSpPr>
          <p:cNvPr id="101" name="Straight Arrow Connector 100"/>
          <p:cNvCxnSpPr>
            <a:endCxn id="89" idx="2"/>
          </p:cNvCxnSpPr>
          <p:nvPr/>
        </p:nvCxnSpPr>
        <p:spPr>
          <a:xfrm>
            <a:off x="2737692" y="3177531"/>
            <a:ext cx="30862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Oval 134"/>
          <p:cNvSpPr/>
          <p:nvPr/>
        </p:nvSpPr>
        <p:spPr>
          <a:xfrm>
            <a:off x="6226974" y="3426798"/>
            <a:ext cx="73978" cy="73978"/>
          </a:xfrm>
          <a:prstGeom prst="ellipse">
            <a:avLst/>
          </a:prstGeom>
          <a:solidFill>
            <a:schemeClr val="tx1"/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309" y="825439"/>
            <a:ext cx="266933" cy="2357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9956" y="714790"/>
            <a:ext cx="1441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Agent</a:t>
            </a:r>
            <a:endParaRPr lang="en-US" sz="2400" dirty="0"/>
          </a:p>
        </p:txBody>
      </p:sp>
      <p:sp>
        <p:nvSpPr>
          <p:cNvPr id="70" name="Rectangle 69"/>
          <p:cNvSpPr/>
          <p:nvPr/>
        </p:nvSpPr>
        <p:spPr>
          <a:xfrm>
            <a:off x="4906246" y="349737"/>
            <a:ext cx="3695504" cy="114621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Reward   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-1" y="17017"/>
            <a:ext cx="4976969" cy="642938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Bitrate Selection RL Model</a:t>
            </a:r>
            <a:endParaRPr lang="en-US" sz="3200" b="1" i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171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891"/>
    </mc:Choice>
    <mc:Fallback xmlns="">
      <p:transition spd="slow" advTm="148891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4555" y="659760"/>
            <a:ext cx="6287730" cy="42444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69654" y="775871"/>
            <a:ext cx="2568038" cy="395070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067005" y="3222248"/>
            <a:ext cx="9365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Action </a:t>
            </a:r>
            <a:endParaRPr lang="en-US" sz="22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301" y="3341436"/>
            <a:ext cx="295366" cy="233743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7921012" y="1499316"/>
            <a:ext cx="0" cy="613113"/>
          </a:xfrm>
          <a:prstGeom prst="straightConnector1">
            <a:avLst/>
          </a:prstGeom>
          <a:ln w="19050" cmpd="sng">
            <a:solidFill>
              <a:srgbClr val="000000"/>
            </a:solidFill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270666" y="3465747"/>
            <a:ext cx="389698" cy="285"/>
          </a:xfrm>
          <a:prstGeom prst="straightConnector1">
            <a:avLst/>
          </a:prstGeom>
          <a:ln w="19050" cmpd="sng">
            <a:solidFill>
              <a:srgbClr val="000000"/>
            </a:solidFill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67" y="896890"/>
            <a:ext cx="252850" cy="22713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66450" y="775871"/>
            <a:ext cx="7868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State</a:t>
            </a:r>
            <a:endParaRPr lang="en-US" sz="2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6" y="738090"/>
            <a:ext cx="2705100" cy="40259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674139" y="2128488"/>
            <a:ext cx="2403002" cy="1845939"/>
            <a:chOff x="6136341" y="1953553"/>
            <a:chExt cx="2672786" cy="2053186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6345" y="1953554"/>
              <a:ext cx="2672782" cy="1761766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5659" y="2682829"/>
              <a:ext cx="680599" cy="479141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6136345" y="1953553"/>
              <a:ext cx="2672782" cy="1993737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136341" y="3720065"/>
              <a:ext cx="1857728" cy="23197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136341" y="3720065"/>
              <a:ext cx="1086687" cy="231971"/>
            </a:xfrm>
            <a:prstGeom prst="rect">
              <a:avLst/>
            </a:prstGeom>
            <a:solidFill>
              <a:srgbClr val="D523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136343" y="3717097"/>
              <a:ext cx="2672784" cy="231971"/>
            </a:xfrm>
            <a:prstGeom prst="rect">
              <a:avLst/>
            </a:prstGeom>
            <a:noFill/>
            <a:ln w="158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7058687" y="3677713"/>
              <a:ext cx="329026" cy="32902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blurRad="50800" dist="76200" dir="2700000" sx="83000" sy="83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7154789" y="3778176"/>
              <a:ext cx="128099" cy="12809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80066" y="3920979"/>
            <a:ext cx="6774301" cy="1091466"/>
            <a:chOff x="1180066" y="3920979"/>
            <a:chExt cx="6774301" cy="1091466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1180066" y="5005700"/>
              <a:ext cx="6774301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headEnd type="none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7954367" y="3920979"/>
              <a:ext cx="0" cy="1091466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headEnd type="none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1189980" y="4733319"/>
              <a:ext cx="0" cy="27432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headEnd type="none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4835474" y="347247"/>
            <a:ext cx="3833917" cy="1146310"/>
            <a:chOff x="4786168" y="940391"/>
            <a:chExt cx="3814576" cy="1003754"/>
          </a:xfrm>
        </p:grpSpPr>
        <p:grpSp>
          <p:nvGrpSpPr>
            <p:cNvPr id="61" name="Group 60"/>
            <p:cNvGrpSpPr/>
            <p:nvPr/>
          </p:nvGrpSpPr>
          <p:grpSpPr>
            <a:xfrm>
              <a:off x="4786168" y="940391"/>
              <a:ext cx="3814576" cy="1003754"/>
              <a:chOff x="4823961" y="675236"/>
              <a:chExt cx="3814576" cy="1003754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4823961" y="675236"/>
                <a:ext cx="3814576" cy="1003754"/>
                <a:chOff x="4823961" y="675236"/>
                <a:chExt cx="3814576" cy="1003754"/>
              </a:xfrm>
            </p:grpSpPr>
            <p:sp>
              <p:nvSpPr>
                <p:cNvPr id="65" name="Rectangle 64"/>
                <p:cNvSpPr/>
                <p:nvPr/>
              </p:nvSpPr>
              <p:spPr>
                <a:xfrm>
                  <a:off x="4894376" y="675236"/>
                  <a:ext cx="3676863" cy="1003754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6" name="TextBox 65"/>
                    <p:cNvSpPr txBox="1"/>
                    <p:nvPr/>
                  </p:nvSpPr>
                  <p:spPr>
                    <a:xfrm>
                      <a:off x="4823961" y="1020272"/>
                      <a:ext cx="3814576" cy="323402"/>
                    </a:xfrm>
                    <a:prstGeom prst="rect">
                      <a:avLst/>
                    </a:prstGeom>
                    <a:noFill/>
                    <a:ln w="19050" cmpd="sng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en-US" sz="1800" b="0" i="1" smtClean="0">
                                <a:latin typeface="Cambria Math" charset="0"/>
                              </a:rPr>
                              <m:t>+ </m:t>
                            </m:r>
                            <m:r>
                              <a:rPr lang="en-US" sz="1800" b="0" i="1" smtClean="0">
                                <a:latin typeface="Cambria Math" charset="0"/>
                              </a:rPr>
                              <m:t>𝑞</m:t>
                            </m:r>
                            <m:d>
                              <m:dPr>
                                <m:ctrlPr>
                                  <a:rPr lang="en-US" sz="1800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1800" b="0" i="1" smtClean="0"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sz="1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1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r>
                              <a:rPr lang="en-US" sz="1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𝜆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hr-HR" sz="1800" b="0" i="1" smtClean="0">
                                    <a:latin typeface="Cambria Math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latin typeface="Cambria Math" charset="0"/>
                                  </a:rPr>
                                  <m:t>𝑞</m:t>
                                </m:r>
                                <m:d>
                                  <m:dPr>
                                    <m:ctrlPr>
                                      <a:rPr lang="en-US" sz="1800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80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smtClean="0">
                                            <a:latin typeface="Cambria Math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en-US" sz="1800" i="1">
                                            <a:latin typeface="Cambria Math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800" b="0" i="1" smtClean="0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1800" i="1">
                                    <a:latin typeface="Cambria Math" charset="0"/>
                                  </a:rPr>
                                  <m:t>𝑞</m:t>
                                </m:r>
                                <m:d>
                                  <m:dPr>
                                    <m:ctrlPr>
                                      <a:rPr lang="en-US" sz="1800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80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smtClean="0">
                                            <a:latin typeface="Cambria Math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en-US" sz="1800" i="1">
                                            <a:latin typeface="Cambria Math" charset="0"/>
                                          </a:rPr>
                                          <m:t>𝑡</m:t>
                                        </m:r>
                                        <m:r>
                                          <a:rPr lang="en-US" sz="1800" b="0" i="1" smtClean="0">
                                            <a:latin typeface="Cambria Math" charset="0"/>
                                          </a:rPr>
                                          <m:t>−1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oMath>
                        </m:oMathPara>
                      </a14:m>
                      <a:endParaRPr lang="en-US" sz="1800" i="1" dirty="0"/>
                    </a:p>
                  </p:txBody>
                </p:sp>
              </mc:Choice>
              <mc:Fallback xmlns="">
                <p:sp>
                  <p:nvSpPr>
                    <p:cNvPr id="66" name="TextBox 6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823961" y="1020272"/>
                      <a:ext cx="3814576" cy="323402"/>
                    </a:xfrm>
                    <a:prstGeom prst="rect">
                      <a:avLst/>
                    </a:prstGeom>
                    <a:blipFill rotWithShape="0">
                      <a:blip r:embed="rId10"/>
                      <a:stretch>
                        <a:fillRect t="-98333" b="-123333"/>
                      </a:stretch>
                    </a:blipFill>
                    <a:ln w="19050" cmpd="sng"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64" name="TextBox 63"/>
              <p:cNvSpPr txBox="1"/>
              <p:nvPr/>
            </p:nvSpPr>
            <p:spPr>
              <a:xfrm>
                <a:off x="4964742" y="677967"/>
                <a:ext cx="1276125" cy="3773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b="1" dirty="0" smtClean="0"/>
                  <a:t>Reward</a:t>
                </a:r>
                <a:r>
                  <a:rPr lang="en-US" sz="1600" b="1" dirty="0" smtClean="0"/>
                  <a:t> </a:t>
                </a:r>
                <a:r>
                  <a:rPr lang="en-US" sz="2200" dirty="0" err="1" smtClean="0"/>
                  <a:t>r</a:t>
                </a:r>
                <a:r>
                  <a:rPr lang="en-US" sz="2200" baseline="-25000" dirty="0" err="1" smtClean="0"/>
                  <a:t>t</a:t>
                </a:r>
                <a:endParaRPr lang="en-US" sz="2200" dirty="0"/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4880870" y="1571000"/>
              <a:ext cx="3566680" cy="2964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3365FF"/>
                  </a:solidFill>
                </a:rPr>
                <a:t>+ (bitrate) - (</a:t>
              </a:r>
              <a:r>
                <a:rPr lang="en-US" sz="1600" b="1" dirty="0" err="1" smtClean="0">
                  <a:solidFill>
                    <a:srgbClr val="3365FF"/>
                  </a:solidFill>
                </a:rPr>
                <a:t>rebuffering</a:t>
              </a:r>
              <a:r>
                <a:rPr lang="en-US" sz="1600" b="1" dirty="0" smtClean="0">
                  <a:solidFill>
                    <a:srgbClr val="3365FF"/>
                  </a:solidFill>
                </a:rPr>
                <a:t>) - (smoothness)</a:t>
              </a:r>
              <a:endParaRPr lang="en-US" sz="1600" b="1" dirty="0">
                <a:solidFill>
                  <a:srgbClr val="3365FF"/>
                </a:solidFill>
              </a:endParaRPr>
            </a:p>
          </p:txBody>
        </p:sp>
      </p:grpSp>
      <p:sp>
        <p:nvSpPr>
          <p:cNvPr id="89" name="Trapezoid 88"/>
          <p:cNvSpPr/>
          <p:nvPr/>
        </p:nvSpPr>
        <p:spPr>
          <a:xfrm rot="5400000">
            <a:off x="2470517" y="2187093"/>
            <a:ext cx="3132464" cy="1980875"/>
          </a:xfrm>
          <a:prstGeom prst="trapezoid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32"/>
          <p:cNvGrpSpPr/>
          <p:nvPr/>
        </p:nvGrpSpPr>
        <p:grpSpPr>
          <a:xfrm rot="5400000">
            <a:off x="3465029" y="2864276"/>
            <a:ext cx="1231248" cy="735633"/>
            <a:chOff x="1040728" y="3511051"/>
            <a:chExt cx="2777155" cy="1642242"/>
          </a:xfrm>
          <a:effectLst/>
        </p:grpSpPr>
        <p:sp>
          <p:nvSpPr>
            <p:cNvPr id="91" name="Freeform 90"/>
            <p:cNvSpPr/>
            <p:nvPr/>
          </p:nvSpPr>
          <p:spPr>
            <a:xfrm>
              <a:off x="1040728" y="3511051"/>
              <a:ext cx="1384147" cy="818378"/>
            </a:xfrm>
            <a:custGeom>
              <a:avLst/>
              <a:gdLst>
                <a:gd name="connsiteX0" fmla="*/ 0 w 1171320"/>
                <a:gd name="connsiteY0" fmla="*/ 0 h 480831"/>
                <a:gd name="connsiteX1" fmla="*/ 715121 w 1171320"/>
                <a:gd name="connsiteY1" fmla="*/ 147948 h 480831"/>
                <a:gd name="connsiteX2" fmla="*/ 1171320 w 1171320"/>
                <a:gd name="connsiteY2" fmla="*/ 480831 h 48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320" h="480831">
                  <a:moveTo>
                    <a:pt x="0" y="0"/>
                  </a:moveTo>
                  <a:cubicBezTo>
                    <a:pt x="259950" y="33905"/>
                    <a:pt x="519901" y="67810"/>
                    <a:pt x="715121" y="147948"/>
                  </a:cubicBezTo>
                  <a:cubicBezTo>
                    <a:pt x="910341" y="228087"/>
                    <a:pt x="1040830" y="354459"/>
                    <a:pt x="1171320" y="480831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2" name="Freeform 91"/>
            <p:cNvSpPr/>
            <p:nvPr/>
          </p:nvSpPr>
          <p:spPr>
            <a:xfrm flipH="1" flipV="1">
              <a:off x="2411547" y="4311599"/>
              <a:ext cx="1384147" cy="818378"/>
            </a:xfrm>
            <a:custGeom>
              <a:avLst/>
              <a:gdLst>
                <a:gd name="connsiteX0" fmla="*/ 0 w 1171320"/>
                <a:gd name="connsiteY0" fmla="*/ 0 h 480831"/>
                <a:gd name="connsiteX1" fmla="*/ 715121 w 1171320"/>
                <a:gd name="connsiteY1" fmla="*/ 147948 h 480831"/>
                <a:gd name="connsiteX2" fmla="*/ 1171320 w 1171320"/>
                <a:gd name="connsiteY2" fmla="*/ 480831 h 48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320" h="480831">
                  <a:moveTo>
                    <a:pt x="0" y="0"/>
                  </a:moveTo>
                  <a:cubicBezTo>
                    <a:pt x="259950" y="33905"/>
                    <a:pt x="519901" y="67810"/>
                    <a:pt x="715121" y="147948"/>
                  </a:cubicBezTo>
                  <a:cubicBezTo>
                    <a:pt x="910341" y="228087"/>
                    <a:pt x="1040830" y="354459"/>
                    <a:pt x="1171320" y="480831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3" name="Freeform 92"/>
            <p:cNvSpPr/>
            <p:nvPr/>
          </p:nvSpPr>
          <p:spPr>
            <a:xfrm flipH="1">
              <a:off x="2433736" y="3534367"/>
              <a:ext cx="1384147" cy="818378"/>
            </a:xfrm>
            <a:custGeom>
              <a:avLst/>
              <a:gdLst>
                <a:gd name="connsiteX0" fmla="*/ 0 w 1171320"/>
                <a:gd name="connsiteY0" fmla="*/ 0 h 480831"/>
                <a:gd name="connsiteX1" fmla="*/ 715121 w 1171320"/>
                <a:gd name="connsiteY1" fmla="*/ 147948 h 480831"/>
                <a:gd name="connsiteX2" fmla="*/ 1171320 w 1171320"/>
                <a:gd name="connsiteY2" fmla="*/ 480831 h 48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320" h="480831">
                  <a:moveTo>
                    <a:pt x="0" y="0"/>
                  </a:moveTo>
                  <a:cubicBezTo>
                    <a:pt x="259950" y="33905"/>
                    <a:pt x="519901" y="67810"/>
                    <a:pt x="715121" y="147948"/>
                  </a:cubicBezTo>
                  <a:cubicBezTo>
                    <a:pt x="910341" y="228087"/>
                    <a:pt x="1040830" y="354459"/>
                    <a:pt x="1171320" y="480831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4" name="Freeform 93"/>
            <p:cNvSpPr/>
            <p:nvPr/>
          </p:nvSpPr>
          <p:spPr>
            <a:xfrm flipV="1">
              <a:off x="1062916" y="4334915"/>
              <a:ext cx="1384147" cy="818378"/>
            </a:xfrm>
            <a:custGeom>
              <a:avLst/>
              <a:gdLst>
                <a:gd name="connsiteX0" fmla="*/ 0 w 1171320"/>
                <a:gd name="connsiteY0" fmla="*/ 0 h 480831"/>
                <a:gd name="connsiteX1" fmla="*/ 715121 w 1171320"/>
                <a:gd name="connsiteY1" fmla="*/ 147948 h 480831"/>
                <a:gd name="connsiteX2" fmla="*/ 1171320 w 1171320"/>
                <a:gd name="connsiteY2" fmla="*/ 480831 h 48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320" h="480831">
                  <a:moveTo>
                    <a:pt x="0" y="0"/>
                  </a:moveTo>
                  <a:cubicBezTo>
                    <a:pt x="259950" y="33905"/>
                    <a:pt x="519901" y="67810"/>
                    <a:pt x="715121" y="147948"/>
                  </a:cubicBezTo>
                  <a:cubicBezTo>
                    <a:pt x="910341" y="228087"/>
                    <a:pt x="1040830" y="354459"/>
                    <a:pt x="1171320" y="480831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cxnSp>
        <p:nvCxnSpPr>
          <p:cNvPr id="101" name="Straight Arrow Connector 100"/>
          <p:cNvCxnSpPr>
            <a:endCxn id="89" idx="2"/>
          </p:cNvCxnSpPr>
          <p:nvPr/>
        </p:nvCxnSpPr>
        <p:spPr>
          <a:xfrm>
            <a:off x="2737692" y="3177531"/>
            <a:ext cx="30862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Oval 134"/>
          <p:cNvSpPr/>
          <p:nvPr/>
        </p:nvSpPr>
        <p:spPr>
          <a:xfrm>
            <a:off x="6226974" y="3426798"/>
            <a:ext cx="73978" cy="73978"/>
          </a:xfrm>
          <a:prstGeom prst="ellipse">
            <a:avLst/>
          </a:prstGeom>
          <a:solidFill>
            <a:schemeClr val="tx1"/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309" y="825439"/>
            <a:ext cx="266933" cy="2357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9956" y="714790"/>
            <a:ext cx="1441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Agent</a:t>
            </a:r>
            <a:endParaRPr lang="en-US" sz="2400" dirty="0"/>
          </a:p>
        </p:txBody>
      </p:sp>
      <p:sp>
        <p:nvSpPr>
          <p:cNvPr id="70" name="Rectangle 69"/>
          <p:cNvSpPr/>
          <p:nvPr/>
        </p:nvSpPr>
        <p:spPr>
          <a:xfrm>
            <a:off x="4906246" y="349737"/>
            <a:ext cx="3695504" cy="114621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Reward   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-1" y="17017"/>
            <a:ext cx="4976969" cy="642938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Bitrate Selection RL Model</a:t>
            </a:r>
            <a:endParaRPr lang="en-US" sz="3200" b="1" i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348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891"/>
    </mc:Choice>
    <mc:Fallback xmlns="">
      <p:transition spd="slow" advTm="148891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4555" y="659760"/>
            <a:ext cx="6287730" cy="42444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69654" y="775871"/>
            <a:ext cx="2568038" cy="395070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067005" y="3222248"/>
            <a:ext cx="9365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Action </a:t>
            </a:r>
            <a:endParaRPr lang="en-US" sz="22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301" y="3341436"/>
            <a:ext cx="295366" cy="233743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7921012" y="1499316"/>
            <a:ext cx="0" cy="613113"/>
          </a:xfrm>
          <a:prstGeom prst="straightConnector1">
            <a:avLst/>
          </a:prstGeom>
          <a:ln w="19050" cmpd="sng">
            <a:solidFill>
              <a:srgbClr val="000000"/>
            </a:solidFill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270666" y="3465747"/>
            <a:ext cx="389698" cy="285"/>
          </a:xfrm>
          <a:prstGeom prst="straightConnector1">
            <a:avLst/>
          </a:prstGeom>
          <a:ln w="19050" cmpd="sng">
            <a:solidFill>
              <a:srgbClr val="000000"/>
            </a:solidFill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67" y="896890"/>
            <a:ext cx="252850" cy="22713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66450" y="775871"/>
            <a:ext cx="7868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State</a:t>
            </a:r>
            <a:endParaRPr lang="en-US" sz="2200" dirty="0"/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" y="659760"/>
            <a:ext cx="6287729" cy="4244425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6" y="738090"/>
            <a:ext cx="2705100" cy="40259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674139" y="2128488"/>
            <a:ext cx="2403002" cy="1845939"/>
            <a:chOff x="6136341" y="1953553"/>
            <a:chExt cx="2672786" cy="2053186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6345" y="1953554"/>
              <a:ext cx="2672782" cy="1761766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5659" y="2682829"/>
              <a:ext cx="680599" cy="479141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6136345" y="1953553"/>
              <a:ext cx="2672782" cy="1993737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136341" y="3720065"/>
              <a:ext cx="1857728" cy="23197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136341" y="3720065"/>
              <a:ext cx="1086687" cy="231971"/>
            </a:xfrm>
            <a:prstGeom prst="rect">
              <a:avLst/>
            </a:prstGeom>
            <a:solidFill>
              <a:srgbClr val="D523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136343" y="3717097"/>
              <a:ext cx="2672784" cy="231971"/>
            </a:xfrm>
            <a:prstGeom prst="rect">
              <a:avLst/>
            </a:prstGeom>
            <a:noFill/>
            <a:ln w="158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7058687" y="3677713"/>
              <a:ext cx="329026" cy="32902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blurRad="50800" dist="76200" dir="2700000" sx="83000" sy="83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7154789" y="3778176"/>
              <a:ext cx="128099" cy="12809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80066" y="3920979"/>
            <a:ext cx="6774301" cy="1091466"/>
            <a:chOff x="1180066" y="3920979"/>
            <a:chExt cx="6774301" cy="1091466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1180066" y="5005700"/>
              <a:ext cx="6774301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headEnd type="none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7954367" y="3920979"/>
              <a:ext cx="0" cy="1091466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headEnd type="none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1189980" y="4733319"/>
              <a:ext cx="0" cy="27432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headEnd type="none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5" name="Straight Arrow Connector 84"/>
          <p:cNvCxnSpPr/>
          <p:nvPr/>
        </p:nvCxnSpPr>
        <p:spPr>
          <a:xfrm>
            <a:off x="5805061" y="3465747"/>
            <a:ext cx="846154" cy="1784"/>
          </a:xfrm>
          <a:prstGeom prst="straightConnector1">
            <a:avLst/>
          </a:prstGeom>
          <a:ln w="19050" cmpd="sng">
            <a:solidFill>
              <a:srgbClr val="000000"/>
            </a:solidFill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9" name="Group 58"/>
          <p:cNvGrpSpPr/>
          <p:nvPr/>
        </p:nvGrpSpPr>
        <p:grpSpPr>
          <a:xfrm>
            <a:off x="4835474" y="347247"/>
            <a:ext cx="3833917" cy="1146310"/>
            <a:chOff x="4786168" y="940391"/>
            <a:chExt cx="3814576" cy="1003754"/>
          </a:xfrm>
        </p:grpSpPr>
        <p:grpSp>
          <p:nvGrpSpPr>
            <p:cNvPr id="61" name="Group 60"/>
            <p:cNvGrpSpPr/>
            <p:nvPr/>
          </p:nvGrpSpPr>
          <p:grpSpPr>
            <a:xfrm>
              <a:off x="4786168" y="940391"/>
              <a:ext cx="3814576" cy="1003754"/>
              <a:chOff x="4823961" y="675236"/>
              <a:chExt cx="3814576" cy="1003754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4823961" y="675236"/>
                <a:ext cx="3814576" cy="1003754"/>
                <a:chOff x="4823961" y="675236"/>
                <a:chExt cx="3814576" cy="1003754"/>
              </a:xfrm>
            </p:grpSpPr>
            <p:sp>
              <p:nvSpPr>
                <p:cNvPr id="65" name="Rectangle 64"/>
                <p:cNvSpPr/>
                <p:nvPr/>
              </p:nvSpPr>
              <p:spPr>
                <a:xfrm>
                  <a:off x="4894376" y="675236"/>
                  <a:ext cx="3676863" cy="1003754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6" name="TextBox 65"/>
                    <p:cNvSpPr txBox="1"/>
                    <p:nvPr/>
                  </p:nvSpPr>
                  <p:spPr>
                    <a:xfrm>
                      <a:off x="4823961" y="1020272"/>
                      <a:ext cx="3814576" cy="323402"/>
                    </a:xfrm>
                    <a:prstGeom prst="rect">
                      <a:avLst/>
                    </a:prstGeom>
                    <a:noFill/>
                    <a:ln w="19050" cmpd="sng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en-US" sz="1800" b="0" i="1" smtClean="0">
                                <a:latin typeface="Cambria Math" charset="0"/>
                              </a:rPr>
                              <m:t>+ </m:t>
                            </m:r>
                            <m:r>
                              <a:rPr lang="en-US" sz="1800" b="0" i="1" smtClean="0">
                                <a:latin typeface="Cambria Math" charset="0"/>
                              </a:rPr>
                              <m:t>𝑞</m:t>
                            </m:r>
                            <m:d>
                              <m:dPr>
                                <m:ctrlPr>
                                  <a:rPr lang="en-US" sz="1800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1800" b="0" i="1" smtClean="0"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sz="1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1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r>
                              <a:rPr lang="en-US" sz="1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𝜆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hr-HR" sz="1800" b="0" i="1" smtClean="0">
                                    <a:latin typeface="Cambria Math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latin typeface="Cambria Math" charset="0"/>
                                  </a:rPr>
                                  <m:t>𝑞</m:t>
                                </m:r>
                                <m:d>
                                  <m:dPr>
                                    <m:ctrlPr>
                                      <a:rPr lang="en-US" sz="1800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80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smtClean="0">
                                            <a:latin typeface="Cambria Math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en-US" sz="1800" i="1">
                                            <a:latin typeface="Cambria Math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800" b="0" i="1" smtClean="0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1800" i="1">
                                    <a:latin typeface="Cambria Math" charset="0"/>
                                  </a:rPr>
                                  <m:t>𝑞</m:t>
                                </m:r>
                                <m:d>
                                  <m:dPr>
                                    <m:ctrlPr>
                                      <a:rPr lang="en-US" sz="1800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80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smtClean="0">
                                            <a:latin typeface="Cambria Math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en-US" sz="1800" i="1">
                                            <a:latin typeface="Cambria Math" charset="0"/>
                                          </a:rPr>
                                          <m:t>𝑡</m:t>
                                        </m:r>
                                        <m:r>
                                          <a:rPr lang="en-US" sz="1800" b="0" i="1" smtClean="0">
                                            <a:latin typeface="Cambria Math" charset="0"/>
                                          </a:rPr>
                                          <m:t>−1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oMath>
                        </m:oMathPara>
                      </a14:m>
                      <a:endParaRPr lang="en-US" sz="1800" i="1" dirty="0"/>
                    </a:p>
                  </p:txBody>
                </p:sp>
              </mc:Choice>
              <mc:Fallback xmlns="">
                <p:sp>
                  <p:nvSpPr>
                    <p:cNvPr id="66" name="TextBox 6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823961" y="1020272"/>
                      <a:ext cx="3814576" cy="323402"/>
                    </a:xfrm>
                    <a:prstGeom prst="rect">
                      <a:avLst/>
                    </a:prstGeom>
                    <a:blipFill rotWithShape="0">
                      <a:blip r:embed="rId10"/>
                      <a:stretch>
                        <a:fillRect t="-98333" b="-123333"/>
                      </a:stretch>
                    </a:blipFill>
                    <a:ln w="19050" cmpd="sng"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64" name="TextBox 63"/>
              <p:cNvSpPr txBox="1"/>
              <p:nvPr/>
            </p:nvSpPr>
            <p:spPr>
              <a:xfrm>
                <a:off x="4964742" y="677967"/>
                <a:ext cx="1276125" cy="3773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b="1" dirty="0" smtClean="0"/>
                  <a:t>Reward</a:t>
                </a:r>
                <a:r>
                  <a:rPr lang="en-US" sz="1600" b="1" dirty="0" smtClean="0"/>
                  <a:t> </a:t>
                </a:r>
                <a:r>
                  <a:rPr lang="en-US" sz="2200" dirty="0" err="1" smtClean="0"/>
                  <a:t>r</a:t>
                </a:r>
                <a:r>
                  <a:rPr lang="en-US" sz="2200" baseline="-25000" dirty="0" err="1" smtClean="0"/>
                  <a:t>t</a:t>
                </a:r>
                <a:endParaRPr lang="en-US" sz="2200" dirty="0"/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4880870" y="1571000"/>
              <a:ext cx="3566680" cy="2964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3365FF"/>
                  </a:solidFill>
                </a:rPr>
                <a:t>+ (bitrate) - (</a:t>
              </a:r>
              <a:r>
                <a:rPr lang="en-US" sz="1600" b="1" dirty="0" err="1" smtClean="0">
                  <a:solidFill>
                    <a:srgbClr val="3365FF"/>
                  </a:solidFill>
                </a:rPr>
                <a:t>rebuffering</a:t>
              </a:r>
              <a:r>
                <a:rPr lang="en-US" sz="1600" b="1" dirty="0" smtClean="0">
                  <a:solidFill>
                    <a:srgbClr val="3365FF"/>
                  </a:solidFill>
                </a:rPr>
                <a:t>) - (smoothness)</a:t>
              </a:r>
              <a:endParaRPr lang="en-US" sz="1600" b="1" dirty="0">
                <a:solidFill>
                  <a:srgbClr val="3365FF"/>
                </a:solidFill>
              </a:endParaRPr>
            </a:p>
          </p:txBody>
        </p:sp>
      </p:grpSp>
      <p:sp>
        <p:nvSpPr>
          <p:cNvPr id="87" name="Oval 86"/>
          <p:cNvSpPr/>
          <p:nvPr/>
        </p:nvSpPr>
        <p:spPr>
          <a:xfrm>
            <a:off x="5727305" y="3430462"/>
            <a:ext cx="73978" cy="73978"/>
          </a:xfrm>
          <a:prstGeom prst="ellipse">
            <a:avLst/>
          </a:prstGeom>
          <a:solidFill>
            <a:schemeClr val="tx1"/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7" name="Picture 136" descr="Screen Shot 2016-07-15 at 8.47.09 PM.png"/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763" y="2014408"/>
            <a:ext cx="642607" cy="2544263"/>
          </a:xfrm>
          <a:prstGeom prst="rect">
            <a:avLst/>
          </a:prstGeom>
        </p:spPr>
      </p:pic>
      <p:sp>
        <p:nvSpPr>
          <p:cNvPr id="80" name="Rectangle 79"/>
          <p:cNvSpPr/>
          <p:nvPr/>
        </p:nvSpPr>
        <p:spPr>
          <a:xfrm>
            <a:off x="6681863" y="3222248"/>
            <a:ext cx="821522" cy="48699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720P</a:t>
            </a:r>
            <a:endParaRPr lang="en-US" sz="1800" dirty="0"/>
          </a:p>
        </p:txBody>
      </p:sp>
      <p:sp>
        <p:nvSpPr>
          <p:cNvPr id="81" name="TextBox 80"/>
          <p:cNvSpPr txBox="1"/>
          <p:nvPr/>
        </p:nvSpPr>
        <p:spPr>
          <a:xfrm>
            <a:off x="5101573" y="2159469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240P</a:t>
            </a:r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5110848" y="2740388"/>
            <a:ext cx="793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360P</a:t>
            </a:r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5107160" y="3273717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720P</a:t>
            </a:r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5067005" y="3854669"/>
            <a:ext cx="793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1080P</a:t>
            </a:r>
            <a:endParaRPr lang="en-US"/>
          </a:p>
        </p:txBody>
      </p:sp>
      <p:sp>
        <p:nvSpPr>
          <p:cNvPr id="89" name="Trapezoid 88"/>
          <p:cNvSpPr/>
          <p:nvPr/>
        </p:nvSpPr>
        <p:spPr>
          <a:xfrm rot="5400000">
            <a:off x="2470517" y="2187093"/>
            <a:ext cx="3132464" cy="1980875"/>
          </a:xfrm>
          <a:prstGeom prst="trapezoid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32"/>
          <p:cNvGrpSpPr/>
          <p:nvPr/>
        </p:nvGrpSpPr>
        <p:grpSpPr>
          <a:xfrm rot="5400000">
            <a:off x="3465029" y="2864276"/>
            <a:ext cx="1231248" cy="735633"/>
            <a:chOff x="1040728" y="3511051"/>
            <a:chExt cx="2777155" cy="1642242"/>
          </a:xfrm>
          <a:effectLst/>
        </p:grpSpPr>
        <p:sp>
          <p:nvSpPr>
            <p:cNvPr id="91" name="Freeform 90"/>
            <p:cNvSpPr/>
            <p:nvPr/>
          </p:nvSpPr>
          <p:spPr>
            <a:xfrm>
              <a:off x="1040728" y="3511051"/>
              <a:ext cx="1384147" cy="818378"/>
            </a:xfrm>
            <a:custGeom>
              <a:avLst/>
              <a:gdLst>
                <a:gd name="connsiteX0" fmla="*/ 0 w 1171320"/>
                <a:gd name="connsiteY0" fmla="*/ 0 h 480831"/>
                <a:gd name="connsiteX1" fmla="*/ 715121 w 1171320"/>
                <a:gd name="connsiteY1" fmla="*/ 147948 h 480831"/>
                <a:gd name="connsiteX2" fmla="*/ 1171320 w 1171320"/>
                <a:gd name="connsiteY2" fmla="*/ 480831 h 48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320" h="480831">
                  <a:moveTo>
                    <a:pt x="0" y="0"/>
                  </a:moveTo>
                  <a:cubicBezTo>
                    <a:pt x="259950" y="33905"/>
                    <a:pt x="519901" y="67810"/>
                    <a:pt x="715121" y="147948"/>
                  </a:cubicBezTo>
                  <a:cubicBezTo>
                    <a:pt x="910341" y="228087"/>
                    <a:pt x="1040830" y="354459"/>
                    <a:pt x="1171320" y="480831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2" name="Freeform 91"/>
            <p:cNvSpPr/>
            <p:nvPr/>
          </p:nvSpPr>
          <p:spPr>
            <a:xfrm flipH="1" flipV="1">
              <a:off x="2411547" y="4311599"/>
              <a:ext cx="1384147" cy="818378"/>
            </a:xfrm>
            <a:custGeom>
              <a:avLst/>
              <a:gdLst>
                <a:gd name="connsiteX0" fmla="*/ 0 w 1171320"/>
                <a:gd name="connsiteY0" fmla="*/ 0 h 480831"/>
                <a:gd name="connsiteX1" fmla="*/ 715121 w 1171320"/>
                <a:gd name="connsiteY1" fmla="*/ 147948 h 480831"/>
                <a:gd name="connsiteX2" fmla="*/ 1171320 w 1171320"/>
                <a:gd name="connsiteY2" fmla="*/ 480831 h 48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320" h="480831">
                  <a:moveTo>
                    <a:pt x="0" y="0"/>
                  </a:moveTo>
                  <a:cubicBezTo>
                    <a:pt x="259950" y="33905"/>
                    <a:pt x="519901" y="67810"/>
                    <a:pt x="715121" y="147948"/>
                  </a:cubicBezTo>
                  <a:cubicBezTo>
                    <a:pt x="910341" y="228087"/>
                    <a:pt x="1040830" y="354459"/>
                    <a:pt x="1171320" y="480831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3" name="Freeform 92"/>
            <p:cNvSpPr/>
            <p:nvPr/>
          </p:nvSpPr>
          <p:spPr>
            <a:xfrm flipH="1">
              <a:off x="2433736" y="3534367"/>
              <a:ext cx="1384147" cy="818378"/>
            </a:xfrm>
            <a:custGeom>
              <a:avLst/>
              <a:gdLst>
                <a:gd name="connsiteX0" fmla="*/ 0 w 1171320"/>
                <a:gd name="connsiteY0" fmla="*/ 0 h 480831"/>
                <a:gd name="connsiteX1" fmla="*/ 715121 w 1171320"/>
                <a:gd name="connsiteY1" fmla="*/ 147948 h 480831"/>
                <a:gd name="connsiteX2" fmla="*/ 1171320 w 1171320"/>
                <a:gd name="connsiteY2" fmla="*/ 480831 h 48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320" h="480831">
                  <a:moveTo>
                    <a:pt x="0" y="0"/>
                  </a:moveTo>
                  <a:cubicBezTo>
                    <a:pt x="259950" y="33905"/>
                    <a:pt x="519901" y="67810"/>
                    <a:pt x="715121" y="147948"/>
                  </a:cubicBezTo>
                  <a:cubicBezTo>
                    <a:pt x="910341" y="228087"/>
                    <a:pt x="1040830" y="354459"/>
                    <a:pt x="1171320" y="480831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4" name="Freeform 93"/>
            <p:cNvSpPr/>
            <p:nvPr/>
          </p:nvSpPr>
          <p:spPr>
            <a:xfrm flipV="1">
              <a:off x="1062916" y="4334915"/>
              <a:ext cx="1384147" cy="818378"/>
            </a:xfrm>
            <a:custGeom>
              <a:avLst/>
              <a:gdLst>
                <a:gd name="connsiteX0" fmla="*/ 0 w 1171320"/>
                <a:gd name="connsiteY0" fmla="*/ 0 h 480831"/>
                <a:gd name="connsiteX1" fmla="*/ 715121 w 1171320"/>
                <a:gd name="connsiteY1" fmla="*/ 147948 h 480831"/>
                <a:gd name="connsiteX2" fmla="*/ 1171320 w 1171320"/>
                <a:gd name="connsiteY2" fmla="*/ 480831 h 48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320" h="480831">
                  <a:moveTo>
                    <a:pt x="0" y="0"/>
                  </a:moveTo>
                  <a:cubicBezTo>
                    <a:pt x="259950" y="33905"/>
                    <a:pt x="519901" y="67810"/>
                    <a:pt x="715121" y="147948"/>
                  </a:cubicBezTo>
                  <a:cubicBezTo>
                    <a:pt x="910341" y="228087"/>
                    <a:pt x="1040830" y="354459"/>
                    <a:pt x="1171320" y="480831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cxnSp>
        <p:nvCxnSpPr>
          <p:cNvPr id="101" name="Straight Arrow Connector 100"/>
          <p:cNvCxnSpPr>
            <a:endCxn id="89" idx="2"/>
          </p:cNvCxnSpPr>
          <p:nvPr/>
        </p:nvCxnSpPr>
        <p:spPr>
          <a:xfrm>
            <a:off x="2737692" y="3177531"/>
            <a:ext cx="30862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 rot="16200000">
            <a:off x="5679265" y="2471898"/>
            <a:ext cx="16205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Action</a:t>
            </a:r>
            <a:r>
              <a:rPr lang="en-US" sz="2200" dirty="0" smtClean="0"/>
              <a:t> a</a:t>
            </a:r>
            <a:r>
              <a:rPr lang="en-US" sz="2200" baseline="-25000" dirty="0" smtClean="0"/>
              <a:t>t</a:t>
            </a:r>
            <a:endParaRPr lang="en-US" sz="2200" dirty="0"/>
          </a:p>
        </p:txBody>
      </p:sp>
      <p:sp>
        <p:nvSpPr>
          <p:cNvPr id="135" name="Oval 134"/>
          <p:cNvSpPr/>
          <p:nvPr/>
        </p:nvSpPr>
        <p:spPr>
          <a:xfrm>
            <a:off x="6226974" y="3426798"/>
            <a:ext cx="73978" cy="73978"/>
          </a:xfrm>
          <a:prstGeom prst="ellipse">
            <a:avLst/>
          </a:prstGeom>
          <a:solidFill>
            <a:schemeClr val="tx1"/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309" y="825439"/>
            <a:ext cx="266933" cy="2357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9956" y="714790"/>
            <a:ext cx="1441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Agent</a:t>
            </a:r>
            <a:endParaRPr lang="en-US" sz="2400" dirty="0"/>
          </a:p>
        </p:txBody>
      </p:sp>
      <p:sp>
        <p:nvSpPr>
          <p:cNvPr id="70" name="Rectangle 69"/>
          <p:cNvSpPr/>
          <p:nvPr/>
        </p:nvSpPr>
        <p:spPr>
          <a:xfrm>
            <a:off x="4906246" y="349737"/>
            <a:ext cx="3695504" cy="114621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>
                <a:solidFill>
                  <a:schemeClr val="tx1"/>
                </a:solidFill>
              </a:rPr>
              <a:t>Reward   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-1" y="17017"/>
            <a:ext cx="4976969" cy="642938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Bitrate Selection RL Model</a:t>
            </a:r>
            <a:endParaRPr lang="en-US" sz="3200" b="1" i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969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891"/>
    </mc:Choice>
    <mc:Fallback xmlns="">
      <p:transition spd="slow" advTm="148891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4555" y="659760"/>
            <a:ext cx="6287730" cy="42444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69654" y="775871"/>
            <a:ext cx="2568038" cy="395070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067005" y="3222248"/>
            <a:ext cx="9365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Action </a:t>
            </a:r>
            <a:endParaRPr lang="en-US" sz="22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301" y="3341436"/>
            <a:ext cx="295366" cy="233743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7921012" y="1499316"/>
            <a:ext cx="0" cy="613113"/>
          </a:xfrm>
          <a:prstGeom prst="straightConnector1">
            <a:avLst/>
          </a:prstGeom>
          <a:ln w="19050" cmpd="sng">
            <a:solidFill>
              <a:srgbClr val="000000"/>
            </a:solidFill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270666" y="3465747"/>
            <a:ext cx="389698" cy="285"/>
          </a:xfrm>
          <a:prstGeom prst="straightConnector1">
            <a:avLst/>
          </a:prstGeom>
          <a:ln w="19050" cmpd="sng">
            <a:solidFill>
              <a:srgbClr val="000000"/>
            </a:solidFill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67" y="896890"/>
            <a:ext cx="252850" cy="22713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66450" y="775871"/>
            <a:ext cx="7868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State</a:t>
            </a:r>
            <a:endParaRPr lang="en-US" sz="2200" dirty="0"/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" y="659760"/>
            <a:ext cx="6287729" cy="4244425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6" y="738090"/>
            <a:ext cx="2705100" cy="40259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674139" y="2128488"/>
            <a:ext cx="2403002" cy="1845939"/>
            <a:chOff x="6136341" y="1953553"/>
            <a:chExt cx="2672786" cy="2053186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6345" y="1953554"/>
              <a:ext cx="2672782" cy="1761766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5659" y="2682829"/>
              <a:ext cx="680599" cy="479141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6136345" y="1953553"/>
              <a:ext cx="2672782" cy="1993737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136341" y="3720065"/>
              <a:ext cx="1857728" cy="23197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136341" y="3720065"/>
              <a:ext cx="1086687" cy="231971"/>
            </a:xfrm>
            <a:prstGeom prst="rect">
              <a:avLst/>
            </a:prstGeom>
            <a:solidFill>
              <a:srgbClr val="D523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136343" y="3717097"/>
              <a:ext cx="2672784" cy="231971"/>
            </a:xfrm>
            <a:prstGeom prst="rect">
              <a:avLst/>
            </a:prstGeom>
            <a:noFill/>
            <a:ln w="158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7058687" y="3677713"/>
              <a:ext cx="329026" cy="32902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blurRad="50800" dist="76200" dir="2700000" sx="83000" sy="83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7154789" y="3778176"/>
              <a:ext cx="128099" cy="12809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80066" y="3920979"/>
            <a:ext cx="6774301" cy="1091466"/>
            <a:chOff x="1180066" y="3920979"/>
            <a:chExt cx="6774301" cy="1091466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1180066" y="5005700"/>
              <a:ext cx="6774301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headEnd type="none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7954367" y="3920979"/>
              <a:ext cx="0" cy="1091466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headEnd type="none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1189980" y="4733319"/>
              <a:ext cx="0" cy="27432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headEnd type="none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5" name="Straight Arrow Connector 84"/>
          <p:cNvCxnSpPr/>
          <p:nvPr/>
        </p:nvCxnSpPr>
        <p:spPr>
          <a:xfrm>
            <a:off x="5805061" y="3465747"/>
            <a:ext cx="846154" cy="1784"/>
          </a:xfrm>
          <a:prstGeom prst="straightConnector1">
            <a:avLst/>
          </a:prstGeom>
          <a:ln w="19050" cmpd="sng">
            <a:solidFill>
              <a:srgbClr val="000000"/>
            </a:solidFill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9" name="Group 58"/>
          <p:cNvGrpSpPr/>
          <p:nvPr/>
        </p:nvGrpSpPr>
        <p:grpSpPr>
          <a:xfrm>
            <a:off x="4835474" y="347247"/>
            <a:ext cx="3833917" cy="1146310"/>
            <a:chOff x="4786168" y="940391"/>
            <a:chExt cx="3814576" cy="1003754"/>
          </a:xfrm>
        </p:grpSpPr>
        <p:grpSp>
          <p:nvGrpSpPr>
            <p:cNvPr id="61" name="Group 60"/>
            <p:cNvGrpSpPr/>
            <p:nvPr/>
          </p:nvGrpSpPr>
          <p:grpSpPr>
            <a:xfrm>
              <a:off x="4786168" y="940391"/>
              <a:ext cx="3814576" cy="1003754"/>
              <a:chOff x="4823961" y="675236"/>
              <a:chExt cx="3814576" cy="1003754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4823961" y="675236"/>
                <a:ext cx="3814576" cy="1003754"/>
                <a:chOff x="4823961" y="675236"/>
                <a:chExt cx="3814576" cy="1003754"/>
              </a:xfrm>
            </p:grpSpPr>
            <p:sp>
              <p:nvSpPr>
                <p:cNvPr id="65" name="Rectangle 64"/>
                <p:cNvSpPr/>
                <p:nvPr/>
              </p:nvSpPr>
              <p:spPr>
                <a:xfrm>
                  <a:off x="4894376" y="675236"/>
                  <a:ext cx="3676863" cy="1003754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6" name="TextBox 65"/>
                    <p:cNvSpPr txBox="1"/>
                    <p:nvPr/>
                  </p:nvSpPr>
                  <p:spPr>
                    <a:xfrm>
                      <a:off x="4823961" y="1020272"/>
                      <a:ext cx="3814576" cy="323402"/>
                    </a:xfrm>
                    <a:prstGeom prst="rect">
                      <a:avLst/>
                    </a:prstGeom>
                    <a:noFill/>
                    <a:ln w="19050" cmpd="sng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en-US" sz="1800" b="0" i="1" smtClean="0">
                                <a:latin typeface="Cambria Math" charset="0"/>
                              </a:rPr>
                              <m:t>+ </m:t>
                            </m:r>
                            <m:r>
                              <a:rPr lang="en-US" sz="1800" b="0" i="1" smtClean="0">
                                <a:latin typeface="Cambria Math" charset="0"/>
                              </a:rPr>
                              <m:t>𝑞</m:t>
                            </m:r>
                            <m:d>
                              <m:dPr>
                                <m:ctrlPr>
                                  <a:rPr lang="en-US" sz="1800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1800" b="0" i="1" smtClean="0"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sz="1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1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r>
                              <a:rPr lang="en-US" sz="1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𝜆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hr-HR" sz="1800" b="0" i="1" smtClean="0">
                                    <a:latin typeface="Cambria Math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latin typeface="Cambria Math" charset="0"/>
                                  </a:rPr>
                                  <m:t>𝑞</m:t>
                                </m:r>
                                <m:d>
                                  <m:dPr>
                                    <m:ctrlPr>
                                      <a:rPr lang="en-US" sz="1800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80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smtClean="0">
                                            <a:latin typeface="Cambria Math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en-US" sz="1800" i="1">
                                            <a:latin typeface="Cambria Math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800" b="0" i="1" smtClean="0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1800" i="1">
                                    <a:latin typeface="Cambria Math" charset="0"/>
                                  </a:rPr>
                                  <m:t>𝑞</m:t>
                                </m:r>
                                <m:d>
                                  <m:dPr>
                                    <m:ctrlPr>
                                      <a:rPr lang="en-US" sz="1800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80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smtClean="0">
                                            <a:latin typeface="Cambria Math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en-US" sz="1800" i="1">
                                            <a:latin typeface="Cambria Math" charset="0"/>
                                          </a:rPr>
                                          <m:t>𝑡</m:t>
                                        </m:r>
                                        <m:r>
                                          <a:rPr lang="en-US" sz="1800" b="0" i="1" smtClean="0">
                                            <a:latin typeface="Cambria Math" charset="0"/>
                                          </a:rPr>
                                          <m:t>−1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oMath>
                        </m:oMathPara>
                      </a14:m>
                      <a:endParaRPr lang="en-US" sz="1800" i="1" dirty="0"/>
                    </a:p>
                  </p:txBody>
                </p:sp>
              </mc:Choice>
              <mc:Fallback xmlns="">
                <p:sp>
                  <p:nvSpPr>
                    <p:cNvPr id="66" name="TextBox 6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823961" y="1020272"/>
                      <a:ext cx="3814576" cy="323402"/>
                    </a:xfrm>
                    <a:prstGeom prst="rect">
                      <a:avLst/>
                    </a:prstGeom>
                    <a:blipFill rotWithShape="0">
                      <a:blip r:embed="rId10"/>
                      <a:stretch>
                        <a:fillRect t="-98333" b="-123333"/>
                      </a:stretch>
                    </a:blipFill>
                    <a:ln w="19050" cmpd="sng"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64" name="TextBox 63"/>
              <p:cNvSpPr txBox="1"/>
              <p:nvPr/>
            </p:nvSpPr>
            <p:spPr>
              <a:xfrm>
                <a:off x="4964742" y="677967"/>
                <a:ext cx="1276125" cy="3773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b="1" dirty="0" smtClean="0"/>
                  <a:t>Reward</a:t>
                </a:r>
                <a:r>
                  <a:rPr lang="en-US" sz="1600" b="1" dirty="0" smtClean="0"/>
                  <a:t> </a:t>
                </a:r>
                <a:r>
                  <a:rPr lang="en-US" sz="2200" dirty="0" err="1" smtClean="0"/>
                  <a:t>r</a:t>
                </a:r>
                <a:r>
                  <a:rPr lang="en-US" sz="2200" baseline="-25000" dirty="0" err="1" smtClean="0"/>
                  <a:t>t</a:t>
                </a:r>
                <a:endParaRPr lang="en-US" sz="2200" dirty="0"/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4880870" y="1571000"/>
              <a:ext cx="3566680" cy="2964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3365FF"/>
                  </a:solidFill>
                </a:rPr>
                <a:t>+ (bitrate) - (</a:t>
              </a:r>
              <a:r>
                <a:rPr lang="en-US" sz="1600" b="1" dirty="0" err="1" smtClean="0">
                  <a:solidFill>
                    <a:srgbClr val="3365FF"/>
                  </a:solidFill>
                </a:rPr>
                <a:t>rebuffering</a:t>
              </a:r>
              <a:r>
                <a:rPr lang="en-US" sz="1600" b="1" dirty="0" smtClean="0">
                  <a:solidFill>
                    <a:srgbClr val="3365FF"/>
                  </a:solidFill>
                </a:rPr>
                <a:t>) - (smoothness)</a:t>
              </a:r>
              <a:endParaRPr lang="en-US" sz="1600" b="1" dirty="0">
                <a:solidFill>
                  <a:srgbClr val="3365FF"/>
                </a:solidFill>
              </a:endParaRPr>
            </a:p>
          </p:txBody>
        </p:sp>
      </p:grpSp>
      <p:sp>
        <p:nvSpPr>
          <p:cNvPr id="87" name="Oval 86"/>
          <p:cNvSpPr/>
          <p:nvPr/>
        </p:nvSpPr>
        <p:spPr>
          <a:xfrm>
            <a:off x="5727305" y="3430462"/>
            <a:ext cx="73978" cy="73978"/>
          </a:xfrm>
          <a:prstGeom prst="ellipse">
            <a:avLst/>
          </a:prstGeom>
          <a:solidFill>
            <a:schemeClr val="tx1"/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7" name="Picture 136" descr="Screen Shot 2016-07-15 at 8.47.09 PM.png"/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763" y="2014408"/>
            <a:ext cx="642607" cy="2544263"/>
          </a:xfrm>
          <a:prstGeom prst="rect">
            <a:avLst/>
          </a:prstGeom>
        </p:spPr>
      </p:pic>
      <p:sp>
        <p:nvSpPr>
          <p:cNvPr id="80" name="Rectangle 79"/>
          <p:cNvSpPr/>
          <p:nvPr/>
        </p:nvSpPr>
        <p:spPr>
          <a:xfrm>
            <a:off x="6681863" y="3222248"/>
            <a:ext cx="821522" cy="48699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720P</a:t>
            </a:r>
            <a:endParaRPr lang="en-US" sz="1800" dirty="0"/>
          </a:p>
        </p:txBody>
      </p:sp>
      <p:sp>
        <p:nvSpPr>
          <p:cNvPr id="81" name="TextBox 80"/>
          <p:cNvSpPr txBox="1"/>
          <p:nvPr/>
        </p:nvSpPr>
        <p:spPr>
          <a:xfrm>
            <a:off x="5101573" y="2159469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240P</a:t>
            </a:r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5110848" y="2740388"/>
            <a:ext cx="793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360P</a:t>
            </a:r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5107160" y="3273717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720P</a:t>
            </a:r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5067005" y="3854669"/>
            <a:ext cx="793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1080P</a:t>
            </a:r>
            <a:endParaRPr lang="en-US"/>
          </a:p>
        </p:txBody>
      </p:sp>
      <p:sp>
        <p:nvSpPr>
          <p:cNvPr id="89" name="Trapezoid 88"/>
          <p:cNvSpPr/>
          <p:nvPr/>
        </p:nvSpPr>
        <p:spPr>
          <a:xfrm rot="5400000">
            <a:off x="2470517" y="2187093"/>
            <a:ext cx="3132464" cy="1980875"/>
          </a:xfrm>
          <a:prstGeom prst="trapezoid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32"/>
          <p:cNvGrpSpPr/>
          <p:nvPr/>
        </p:nvGrpSpPr>
        <p:grpSpPr>
          <a:xfrm rot="5400000">
            <a:off x="3465029" y="2864276"/>
            <a:ext cx="1231248" cy="735633"/>
            <a:chOff x="1040728" y="3511051"/>
            <a:chExt cx="2777155" cy="1642242"/>
          </a:xfrm>
          <a:effectLst/>
        </p:grpSpPr>
        <p:sp>
          <p:nvSpPr>
            <p:cNvPr id="91" name="Freeform 90"/>
            <p:cNvSpPr/>
            <p:nvPr/>
          </p:nvSpPr>
          <p:spPr>
            <a:xfrm>
              <a:off x="1040728" y="3511051"/>
              <a:ext cx="1384147" cy="818378"/>
            </a:xfrm>
            <a:custGeom>
              <a:avLst/>
              <a:gdLst>
                <a:gd name="connsiteX0" fmla="*/ 0 w 1171320"/>
                <a:gd name="connsiteY0" fmla="*/ 0 h 480831"/>
                <a:gd name="connsiteX1" fmla="*/ 715121 w 1171320"/>
                <a:gd name="connsiteY1" fmla="*/ 147948 h 480831"/>
                <a:gd name="connsiteX2" fmla="*/ 1171320 w 1171320"/>
                <a:gd name="connsiteY2" fmla="*/ 480831 h 48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320" h="480831">
                  <a:moveTo>
                    <a:pt x="0" y="0"/>
                  </a:moveTo>
                  <a:cubicBezTo>
                    <a:pt x="259950" y="33905"/>
                    <a:pt x="519901" y="67810"/>
                    <a:pt x="715121" y="147948"/>
                  </a:cubicBezTo>
                  <a:cubicBezTo>
                    <a:pt x="910341" y="228087"/>
                    <a:pt x="1040830" y="354459"/>
                    <a:pt x="1171320" y="480831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2" name="Freeform 91"/>
            <p:cNvSpPr/>
            <p:nvPr/>
          </p:nvSpPr>
          <p:spPr>
            <a:xfrm flipH="1" flipV="1">
              <a:off x="2411547" y="4311599"/>
              <a:ext cx="1384147" cy="818378"/>
            </a:xfrm>
            <a:custGeom>
              <a:avLst/>
              <a:gdLst>
                <a:gd name="connsiteX0" fmla="*/ 0 w 1171320"/>
                <a:gd name="connsiteY0" fmla="*/ 0 h 480831"/>
                <a:gd name="connsiteX1" fmla="*/ 715121 w 1171320"/>
                <a:gd name="connsiteY1" fmla="*/ 147948 h 480831"/>
                <a:gd name="connsiteX2" fmla="*/ 1171320 w 1171320"/>
                <a:gd name="connsiteY2" fmla="*/ 480831 h 48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320" h="480831">
                  <a:moveTo>
                    <a:pt x="0" y="0"/>
                  </a:moveTo>
                  <a:cubicBezTo>
                    <a:pt x="259950" y="33905"/>
                    <a:pt x="519901" y="67810"/>
                    <a:pt x="715121" y="147948"/>
                  </a:cubicBezTo>
                  <a:cubicBezTo>
                    <a:pt x="910341" y="228087"/>
                    <a:pt x="1040830" y="354459"/>
                    <a:pt x="1171320" y="480831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3" name="Freeform 92"/>
            <p:cNvSpPr/>
            <p:nvPr/>
          </p:nvSpPr>
          <p:spPr>
            <a:xfrm flipH="1">
              <a:off x="2433736" y="3534367"/>
              <a:ext cx="1384147" cy="818378"/>
            </a:xfrm>
            <a:custGeom>
              <a:avLst/>
              <a:gdLst>
                <a:gd name="connsiteX0" fmla="*/ 0 w 1171320"/>
                <a:gd name="connsiteY0" fmla="*/ 0 h 480831"/>
                <a:gd name="connsiteX1" fmla="*/ 715121 w 1171320"/>
                <a:gd name="connsiteY1" fmla="*/ 147948 h 480831"/>
                <a:gd name="connsiteX2" fmla="*/ 1171320 w 1171320"/>
                <a:gd name="connsiteY2" fmla="*/ 480831 h 48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320" h="480831">
                  <a:moveTo>
                    <a:pt x="0" y="0"/>
                  </a:moveTo>
                  <a:cubicBezTo>
                    <a:pt x="259950" y="33905"/>
                    <a:pt x="519901" y="67810"/>
                    <a:pt x="715121" y="147948"/>
                  </a:cubicBezTo>
                  <a:cubicBezTo>
                    <a:pt x="910341" y="228087"/>
                    <a:pt x="1040830" y="354459"/>
                    <a:pt x="1171320" y="480831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4" name="Freeform 93"/>
            <p:cNvSpPr/>
            <p:nvPr/>
          </p:nvSpPr>
          <p:spPr>
            <a:xfrm flipV="1">
              <a:off x="1062916" y="4334915"/>
              <a:ext cx="1384147" cy="818378"/>
            </a:xfrm>
            <a:custGeom>
              <a:avLst/>
              <a:gdLst>
                <a:gd name="connsiteX0" fmla="*/ 0 w 1171320"/>
                <a:gd name="connsiteY0" fmla="*/ 0 h 480831"/>
                <a:gd name="connsiteX1" fmla="*/ 715121 w 1171320"/>
                <a:gd name="connsiteY1" fmla="*/ 147948 h 480831"/>
                <a:gd name="connsiteX2" fmla="*/ 1171320 w 1171320"/>
                <a:gd name="connsiteY2" fmla="*/ 480831 h 48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320" h="480831">
                  <a:moveTo>
                    <a:pt x="0" y="0"/>
                  </a:moveTo>
                  <a:cubicBezTo>
                    <a:pt x="259950" y="33905"/>
                    <a:pt x="519901" y="67810"/>
                    <a:pt x="715121" y="147948"/>
                  </a:cubicBezTo>
                  <a:cubicBezTo>
                    <a:pt x="910341" y="228087"/>
                    <a:pt x="1040830" y="354459"/>
                    <a:pt x="1171320" y="480831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cxnSp>
        <p:nvCxnSpPr>
          <p:cNvPr id="101" name="Straight Arrow Connector 100"/>
          <p:cNvCxnSpPr>
            <a:endCxn id="89" idx="2"/>
          </p:cNvCxnSpPr>
          <p:nvPr/>
        </p:nvCxnSpPr>
        <p:spPr>
          <a:xfrm>
            <a:off x="2737692" y="3177531"/>
            <a:ext cx="30862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 rot="16200000">
            <a:off x="5679265" y="2471898"/>
            <a:ext cx="16205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Action</a:t>
            </a:r>
            <a:r>
              <a:rPr lang="en-US" sz="2200" dirty="0" smtClean="0"/>
              <a:t> a</a:t>
            </a:r>
            <a:r>
              <a:rPr lang="en-US" sz="2200" baseline="-25000" dirty="0" smtClean="0"/>
              <a:t>t</a:t>
            </a:r>
            <a:endParaRPr lang="en-US" sz="2200" dirty="0"/>
          </a:p>
        </p:txBody>
      </p:sp>
      <p:sp>
        <p:nvSpPr>
          <p:cNvPr id="135" name="Oval 134"/>
          <p:cNvSpPr/>
          <p:nvPr/>
        </p:nvSpPr>
        <p:spPr>
          <a:xfrm>
            <a:off x="6226974" y="3426798"/>
            <a:ext cx="73978" cy="73978"/>
          </a:xfrm>
          <a:prstGeom prst="ellipse">
            <a:avLst/>
          </a:prstGeom>
          <a:solidFill>
            <a:schemeClr val="tx1"/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939956" y="714790"/>
            <a:ext cx="1441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Agent</a:t>
            </a:r>
            <a:endParaRPr lang="en-US" sz="2400" dirty="0"/>
          </a:p>
        </p:txBody>
      </p:sp>
      <p:sp>
        <p:nvSpPr>
          <p:cNvPr id="52" name="Title 1"/>
          <p:cNvSpPr>
            <a:spLocks noGrp="1"/>
          </p:cNvSpPr>
          <p:nvPr>
            <p:ph type="title"/>
          </p:nvPr>
        </p:nvSpPr>
        <p:spPr>
          <a:xfrm>
            <a:off x="-1" y="17017"/>
            <a:ext cx="4976969" cy="642938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Bitrate Selection RL Model</a:t>
            </a:r>
            <a:endParaRPr lang="en-US" sz="3200" b="1" i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354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891"/>
    </mc:Choice>
    <mc:Fallback xmlns="">
      <p:transition spd="slow" advTm="14889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0634" y="17017"/>
            <a:ext cx="8502732" cy="642938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Bitrate Adaptation in DASH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6594" y="4667000"/>
            <a:ext cx="8194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 smtClean="0"/>
              <a:t>Goal: Provide Best Possible Experience (</a:t>
            </a:r>
            <a:r>
              <a:rPr lang="en-IN" sz="2400" b="1" dirty="0" err="1" smtClean="0"/>
              <a:t>QoE</a:t>
            </a:r>
            <a:r>
              <a:rPr lang="en-IN" sz="2400" b="1" dirty="0" smtClean="0"/>
              <a:t>) to the Viewer</a:t>
            </a:r>
            <a:endParaRPr lang="en-US" sz="2400" b="1" dirty="0"/>
          </a:p>
        </p:txBody>
      </p:sp>
      <p:sp>
        <p:nvSpPr>
          <p:cNvPr id="10" name="AutoShape 6" descr="Image result for cisco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8" descr="Image result for cisco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1" descr="Image result for akamai log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730402" y="651442"/>
            <a:ext cx="1538975" cy="1580423"/>
            <a:chOff x="867416" y="891967"/>
            <a:chExt cx="1538975" cy="1580423"/>
          </a:xfrm>
        </p:grpSpPr>
        <p:sp>
          <p:nvSpPr>
            <p:cNvPr id="20" name="TextBox 19"/>
            <p:cNvSpPr txBox="1"/>
            <p:nvPr/>
          </p:nvSpPr>
          <p:spPr>
            <a:xfrm>
              <a:off x="867416" y="2103058"/>
              <a:ext cx="14839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Video </a:t>
              </a:r>
              <a:r>
                <a:rPr lang="en-US" b="1" dirty="0" smtClean="0"/>
                <a:t>Server</a:t>
              </a:r>
              <a:endParaRPr lang="en-US" b="1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16" y="891967"/>
              <a:ext cx="1538975" cy="1211091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84387" y="2347196"/>
            <a:ext cx="2446638" cy="1556952"/>
            <a:chOff x="384387" y="2347196"/>
            <a:chExt cx="2446638" cy="1556952"/>
          </a:xfrm>
        </p:grpSpPr>
        <p:sp>
          <p:nvSpPr>
            <p:cNvPr id="38" name="Rectangle 37"/>
            <p:cNvSpPr/>
            <p:nvPr/>
          </p:nvSpPr>
          <p:spPr>
            <a:xfrm>
              <a:off x="384387" y="2347196"/>
              <a:ext cx="2446638" cy="155695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83241" y="2446049"/>
              <a:ext cx="654908" cy="571561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257878" y="2446050"/>
              <a:ext cx="654908" cy="57156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025776" y="2446050"/>
              <a:ext cx="654908" cy="57156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83241" y="3125672"/>
              <a:ext cx="654908" cy="34599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257878" y="3133225"/>
              <a:ext cx="654908" cy="345990"/>
            </a:xfrm>
            <a:prstGeom prst="rect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025776" y="3121554"/>
              <a:ext cx="654908" cy="34599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83241" y="3599346"/>
              <a:ext cx="654908" cy="17299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257878" y="3599346"/>
              <a:ext cx="654908" cy="17299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025776" y="3599347"/>
              <a:ext cx="654908" cy="17711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2845926" y="2549222"/>
            <a:ext cx="726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 smtClean="0"/>
              <a:t>  720p</a:t>
            </a:r>
            <a:endParaRPr lang="en-US" sz="1400" dirty="0"/>
          </a:p>
        </p:txBody>
      </p:sp>
      <p:sp>
        <p:nvSpPr>
          <p:cNvPr id="49" name="TextBox 48"/>
          <p:cNvSpPr txBox="1"/>
          <p:nvPr/>
        </p:nvSpPr>
        <p:spPr>
          <a:xfrm>
            <a:off x="2845926" y="3140207"/>
            <a:ext cx="726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 smtClean="0"/>
              <a:t>  480p</a:t>
            </a:r>
            <a:endParaRPr lang="en-US" sz="1400" dirty="0"/>
          </a:p>
        </p:txBody>
      </p:sp>
      <p:sp>
        <p:nvSpPr>
          <p:cNvPr id="50" name="TextBox 49"/>
          <p:cNvSpPr txBox="1"/>
          <p:nvPr/>
        </p:nvSpPr>
        <p:spPr>
          <a:xfrm>
            <a:off x="2831025" y="3534422"/>
            <a:ext cx="726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 smtClean="0"/>
              <a:t>  360p</a:t>
            </a:r>
            <a:endParaRPr lang="en-US" sz="1400" dirty="0"/>
          </a:p>
        </p:txBody>
      </p:sp>
      <p:grpSp>
        <p:nvGrpSpPr>
          <p:cNvPr id="3" name="Group 2"/>
          <p:cNvGrpSpPr/>
          <p:nvPr/>
        </p:nvGrpSpPr>
        <p:grpSpPr>
          <a:xfrm>
            <a:off x="483241" y="4026944"/>
            <a:ext cx="2220011" cy="607003"/>
            <a:chOff x="483241" y="4026944"/>
            <a:chExt cx="2220011" cy="607003"/>
          </a:xfrm>
        </p:grpSpPr>
        <p:cxnSp>
          <p:nvCxnSpPr>
            <p:cNvPr id="51" name="Straight Arrow Connector 50"/>
            <p:cNvCxnSpPr/>
            <p:nvPr/>
          </p:nvCxnSpPr>
          <p:spPr>
            <a:xfrm>
              <a:off x="483241" y="4037627"/>
              <a:ext cx="654908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1280252" y="4026944"/>
              <a:ext cx="654908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2048344" y="4037627"/>
              <a:ext cx="654908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526593" y="4041858"/>
              <a:ext cx="6115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dirty="0"/>
                <a:t>2</a:t>
              </a:r>
              <a:r>
                <a:rPr lang="en-IN" sz="1400" dirty="0" smtClean="0"/>
                <a:t> sec</a:t>
              </a:r>
              <a:endParaRPr lang="en-US" sz="14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323604" y="4037627"/>
              <a:ext cx="6115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dirty="0"/>
                <a:t>2</a:t>
              </a:r>
              <a:r>
                <a:rPr lang="en-IN" sz="1400" dirty="0" smtClean="0"/>
                <a:t> sec</a:t>
              </a:r>
              <a:endParaRPr lang="en-US" sz="14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091696" y="4041858"/>
              <a:ext cx="6115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dirty="0"/>
                <a:t>2</a:t>
              </a:r>
              <a:r>
                <a:rPr lang="en-IN" sz="1400" dirty="0" smtClean="0"/>
                <a:t> sec</a:t>
              </a:r>
              <a:endParaRPr lang="en-US" sz="14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84289" y="4326170"/>
              <a:ext cx="11900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dirty="0" smtClean="0"/>
                <a:t>Playback time</a:t>
              </a:r>
              <a:endParaRPr lang="en-US" sz="1400" dirty="0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2516608" y="4326169"/>
            <a:ext cx="16137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 smtClean="0"/>
              <a:t>Resolution ~ Bitrate</a:t>
            </a:r>
            <a:endParaRPr lang="en-US" sz="1400" dirty="0"/>
          </a:p>
        </p:txBody>
      </p:sp>
      <p:sp>
        <p:nvSpPr>
          <p:cNvPr id="37" name="Right Brace 36"/>
          <p:cNvSpPr/>
          <p:nvPr/>
        </p:nvSpPr>
        <p:spPr>
          <a:xfrm rot="5400000">
            <a:off x="3145327" y="3853541"/>
            <a:ext cx="162342" cy="509149"/>
          </a:xfrm>
          <a:prstGeom prst="rightBrace">
            <a:avLst>
              <a:gd name="adj1" fmla="val 8333"/>
              <a:gd name="adj2" fmla="val 47296"/>
            </a:avLst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6306722" y="576830"/>
            <a:ext cx="2081688" cy="1552242"/>
            <a:chOff x="6306722" y="564955"/>
            <a:chExt cx="2081688" cy="1552242"/>
          </a:xfrm>
        </p:grpSpPr>
        <p:grpSp>
          <p:nvGrpSpPr>
            <p:cNvPr id="57" name="Group 56"/>
            <p:cNvGrpSpPr/>
            <p:nvPr/>
          </p:nvGrpSpPr>
          <p:grpSpPr>
            <a:xfrm>
              <a:off x="6306722" y="956072"/>
              <a:ext cx="2081688" cy="1161125"/>
              <a:chOff x="6306722" y="932128"/>
              <a:chExt cx="2081688" cy="1161125"/>
            </a:xfrm>
          </p:grpSpPr>
          <p:pic>
            <p:nvPicPr>
              <p:cNvPr id="58" name="Picture 3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40" t="19695" r="35505" b="19136"/>
              <a:stretch/>
            </p:blipFill>
            <p:spPr bwMode="auto">
              <a:xfrm>
                <a:off x="6306722" y="932128"/>
                <a:ext cx="2081688" cy="1161125"/>
              </a:xfrm>
              <a:prstGeom prst="rect">
                <a:avLst/>
              </a:prstGeom>
              <a:noFill/>
              <a:ln w="38100">
                <a:solidFill>
                  <a:schemeClr val="tx2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59" name="Picture 5" descr="https://cdn-images-1.medium.com/max/1600/1*yxpyk1ZjrgStman0455BoQ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28113" y="1425093"/>
                <a:ext cx="538424" cy="3753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0" name="TextBox 59"/>
            <p:cNvSpPr txBox="1"/>
            <p:nvPr/>
          </p:nvSpPr>
          <p:spPr>
            <a:xfrm>
              <a:off x="6605582" y="564955"/>
              <a:ext cx="14839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Video </a:t>
              </a:r>
              <a:r>
                <a:rPr lang="en-US" b="1" dirty="0" smtClean="0"/>
                <a:t>Client</a:t>
              </a:r>
              <a:endParaRPr lang="en-US" b="1" dirty="0"/>
            </a:p>
          </p:txBody>
        </p:sp>
      </p:grpSp>
      <p:graphicFrame>
        <p:nvGraphicFramePr>
          <p:cNvPr id="61" name="Chart 6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4501356"/>
              </p:ext>
            </p:extLst>
          </p:nvPr>
        </p:nvGraphicFramePr>
        <p:xfrm>
          <a:off x="5274396" y="2994907"/>
          <a:ext cx="3707433" cy="1639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6756090" y="2322452"/>
            <a:ext cx="2292376" cy="899520"/>
            <a:chOff x="6756090" y="2322452"/>
            <a:chExt cx="2292376" cy="899520"/>
          </a:xfrm>
        </p:grpSpPr>
        <p:sp>
          <p:nvSpPr>
            <p:cNvPr id="62" name="Left Arrow 61"/>
            <p:cNvSpPr/>
            <p:nvPr/>
          </p:nvSpPr>
          <p:spPr>
            <a:xfrm rot="5400000">
              <a:off x="6442597" y="2635945"/>
              <a:ext cx="899520" cy="272533"/>
            </a:xfrm>
            <a:prstGeom prst="leftArrow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128113" y="2408594"/>
              <a:ext cx="192035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dirty="0" smtClean="0"/>
                <a:t>Client decides bitrate </a:t>
              </a:r>
              <a:r>
                <a:rPr lang="en-IN" sz="1400" b="1" i="1" dirty="0" smtClean="0"/>
                <a:t>R</a:t>
              </a:r>
              <a:r>
                <a:rPr lang="en-IN" sz="1400" dirty="0" smtClean="0"/>
                <a:t> of next chunk based on network conditions</a:t>
              </a:r>
              <a:endParaRPr lang="en-US" sz="1400" i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050372" y="610921"/>
            <a:ext cx="2421478" cy="816472"/>
            <a:chOff x="3050372" y="610921"/>
            <a:chExt cx="2421478" cy="816472"/>
          </a:xfrm>
        </p:grpSpPr>
        <p:sp>
          <p:nvSpPr>
            <p:cNvPr id="64" name="Left Arrow 63"/>
            <p:cNvSpPr/>
            <p:nvPr/>
          </p:nvSpPr>
          <p:spPr>
            <a:xfrm>
              <a:off x="3050372" y="1165687"/>
              <a:ext cx="2265528" cy="261706"/>
            </a:xfrm>
            <a:prstGeom prst="lef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050372" y="610921"/>
              <a:ext cx="2421478" cy="554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Request</a:t>
              </a:r>
              <a:r>
                <a:rPr lang="en-US" sz="1600" dirty="0"/>
                <a:t>: </a:t>
              </a:r>
            </a:p>
            <a:p>
              <a:pPr algn="ctr"/>
              <a:r>
                <a:rPr lang="en-US" sz="1406" dirty="0"/>
                <a:t>next video </a:t>
              </a:r>
              <a:r>
                <a:rPr lang="en-US" sz="1406" dirty="0" smtClean="0"/>
                <a:t>chunk at </a:t>
              </a:r>
              <a:r>
                <a:rPr lang="en-US" sz="1406" dirty="0"/>
                <a:t>bitrate </a:t>
              </a:r>
              <a:r>
                <a:rPr lang="en-US" sz="1406" b="1" i="1" dirty="0" smtClean="0"/>
                <a:t>R</a:t>
              </a:r>
              <a:endParaRPr lang="en-US" sz="1406" b="1" i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097872" y="1448166"/>
            <a:ext cx="2265528" cy="823426"/>
            <a:chOff x="3085997" y="1673791"/>
            <a:chExt cx="2265528" cy="823426"/>
          </a:xfrm>
        </p:grpSpPr>
        <p:sp>
          <p:nvSpPr>
            <p:cNvPr id="67" name="Left Arrow 66"/>
            <p:cNvSpPr/>
            <p:nvPr/>
          </p:nvSpPr>
          <p:spPr>
            <a:xfrm flipH="1">
              <a:off x="3085997" y="1673791"/>
              <a:ext cx="2265528" cy="261706"/>
            </a:xfrm>
            <a:prstGeom prst="leftArrow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140589" y="1942322"/>
              <a:ext cx="2210936" cy="554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Response</a:t>
              </a:r>
              <a:r>
                <a:rPr lang="en-US" sz="1600" dirty="0"/>
                <a:t>: </a:t>
              </a:r>
            </a:p>
            <a:p>
              <a:pPr algn="ctr"/>
              <a:r>
                <a:rPr lang="en-US" sz="1406" dirty="0"/>
                <a:t>video </a:t>
              </a:r>
              <a:r>
                <a:rPr lang="en-US" sz="1406" dirty="0" smtClean="0"/>
                <a:t>chunk at bitrate </a:t>
              </a:r>
              <a:r>
                <a:rPr lang="en-US" sz="1406" b="1" i="1" dirty="0"/>
                <a:t>R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57860" y="2711331"/>
            <a:ext cx="2714065" cy="976575"/>
            <a:chOff x="305360" y="3138831"/>
            <a:chExt cx="2714065" cy="976575"/>
          </a:xfrm>
        </p:grpSpPr>
        <p:cxnSp>
          <p:nvCxnSpPr>
            <p:cNvPr id="71" name="Straight Connector 70"/>
            <p:cNvCxnSpPr/>
            <p:nvPr/>
          </p:nvCxnSpPr>
          <p:spPr>
            <a:xfrm flipV="1">
              <a:off x="305360" y="3152055"/>
              <a:ext cx="937616" cy="14154"/>
            </a:xfrm>
            <a:prstGeom prst="line">
              <a:avLst/>
            </a:prstGeom>
            <a:ln w="31750">
              <a:solidFill>
                <a:srgbClr val="FD36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1242979" y="3138831"/>
              <a:ext cx="1" cy="976574"/>
            </a:xfrm>
            <a:prstGeom prst="line">
              <a:avLst/>
            </a:prstGeom>
            <a:ln w="31750">
              <a:solidFill>
                <a:srgbClr val="FD36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1229329" y="4109034"/>
              <a:ext cx="791396" cy="2"/>
            </a:xfrm>
            <a:prstGeom prst="line">
              <a:avLst/>
            </a:prstGeom>
            <a:ln w="31750">
              <a:solidFill>
                <a:srgbClr val="FD36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2020725" y="3716869"/>
              <a:ext cx="0" cy="398537"/>
            </a:xfrm>
            <a:prstGeom prst="line">
              <a:avLst/>
            </a:prstGeom>
            <a:ln w="31750">
              <a:solidFill>
                <a:srgbClr val="FD36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2009478" y="3721596"/>
              <a:ext cx="1009947" cy="2599"/>
            </a:xfrm>
            <a:prstGeom prst="line">
              <a:avLst/>
            </a:prstGeom>
            <a:ln w="31750">
              <a:solidFill>
                <a:srgbClr val="FD36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6031759" y="3201202"/>
            <a:ext cx="3287175" cy="973294"/>
            <a:chOff x="3067634" y="3473373"/>
            <a:chExt cx="3698652" cy="1111645"/>
          </a:xfrm>
        </p:grpSpPr>
        <p:cxnSp>
          <p:nvCxnSpPr>
            <p:cNvPr id="78" name="Straight Connector 77"/>
            <p:cNvCxnSpPr/>
            <p:nvPr/>
          </p:nvCxnSpPr>
          <p:spPr>
            <a:xfrm flipV="1">
              <a:off x="3067634" y="3707626"/>
              <a:ext cx="822960" cy="3949"/>
            </a:xfrm>
            <a:prstGeom prst="line">
              <a:avLst/>
            </a:prstGeom>
            <a:ln w="31750">
              <a:solidFill>
                <a:srgbClr val="FD36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3884244" y="3692693"/>
              <a:ext cx="0" cy="640080"/>
            </a:xfrm>
            <a:prstGeom prst="line">
              <a:avLst/>
            </a:prstGeom>
            <a:ln w="31750">
              <a:solidFill>
                <a:srgbClr val="FD36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3867897" y="4318256"/>
              <a:ext cx="1018590" cy="0"/>
            </a:xfrm>
            <a:prstGeom prst="line">
              <a:avLst/>
            </a:prstGeom>
            <a:ln w="31750">
              <a:solidFill>
                <a:srgbClr val="FD36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4853288" y="3868724"/>
              <a:ext cx="457200" cy="3949"/>
            </a:xfrm>
            <a:prstGeom prst="line">
              <a:avLst/>
            </a:prstGeom>
            <a:ln w="31750">
              <a:solidFill>
                <a:srgbClr val="FD36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>
              <a:off x="4867837" y="3858521"/>
              <a:ext cx="0" cy="457200"/>
            </a:xfrm>
            <a:prstGeom prst="line">
              <a:avLst/>
            </a:prstGeom>
            <a:ln w="31750">
              <a:solidFill>
                <a:srgbClr val="FD36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5299065" y="3853498"/>
              <a:ext cx="0" cy="731520"/>
            </a:xfrm>
            <a:prstGeom prst="line">
              <a:avLst/>
            </a:prstGeom>
            <a:ln w="31750">
              <a:solidFill>
                <a:srgbClr val="FD36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V="1">
              <a:off x="5299065" y="4571998"/>
              <a:ext cx="704088" cy="0"/>
            </a:xfrm>
            <a:prstGeom prst="line">
              <a:avLst/>
            </a:prstGeom>
            <a:ln w="31750">
              <a:solidFill>
                <a:srgbClr val="FD36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5978962" y="4031589"/>
              <a:ext cx="228600" cy="3949"/>
            </a:xfrm>
            <a:prstGeom prst="line">
              <a:avLst/>
            </a:prstGeom>
            <a:ln w="31750">
              <a:solidFill>
                <a:srgbClr val="FD36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>
              <a:off x="5990843" y="4036378"/>
              <a:ext cx="0" cy="548640"/>
            </a:xfrm>
            <a:prstGeom prst="line">
              <a:avLst/>
            </a:prstGeom>
            <a:ln w="31750">
              <a:solidFill>
                <a:srgbClr val="FD36F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5826174" y="3473373"/>
              <a:ext cx="940112" cy="399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D36FC"/>
                  </a:solidFill>
                </a:rPr>
                <a:t>bitrate</a:t>
              </a:r>
              <a:endParaRPr lang="en-US" sz="1400" b="1" dirty="0">
                <a:solidFill>
                  <a:srgbClr val="FD36FC"/>
                </a:solidFill>
              </a:endParaRPr>
            </a:p>
          </p:txBody>
        </p:sp>
      </p:grpSp>
      <p:sp>
        <p:nvSpPr>
          <p:cNvPr id="88" name="Rectangle 87"/>
          <p:cNvSpPr/>
          <p:nvPr/>
        </p:nvSpPr>
        <p:spPr>
          <a:xfrm>
            <a:off x="4001050" y="3011202"/>
            <a:ext cx="13504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33CC"/>
                </a:solidFill>
              </a:rPr>
              <a:t>Adaptive Bitrate (ABR) Algorithms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655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827"/>
    </mc:Choice>
    <mc:Fallback xmlns="">
      <p:transition spd="slow" advTm="91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8" grpId="0"/>
      <p:bldP spid="49" grpId="0"/>
      <p:bldP spid="50" grpId="0"/>
      <p:bldP spid="36" grpId="0"/>
      <p:bldP spid="37" grpId="0" animBg="1"/>
      <p:bldGraphic spid="61" grpId="0">
        <p:bldAsOne/>
      </p:bldGraphic>
      <p:bldP spid="88" grpId="0"/>
    </p:bldLst>
  </p:timing>
  <p:extLst mod="1">
    <p:ext uri="{E180D4A7-C9FB-4DFB-919C-405C955672EB}">
      <p14:showEvtLst xmlns:p14="http://schemas.microsoft.com/office/powerpoint/2010/main">
        <p14:playEvt time="54873" objId="80"/>
        <p14:stopEvt time="66944" objId="80"/>
      </p14:showEvt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4555" y="659760"/>
            <a:ext cx="6287730" cy="42444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69654" y="775871"/>
            <a:ext cx="2568038" cy="395070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067005" y="3222248"/>
            <a:ext cx="9365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Action </a:t>
            </a:r>
            <a:endParaRPr lang="en-US" sz="22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301" y="3341436"/>
            <a:ext cx="295366" cy="233743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7921012" y="1499316"/>
            <a:ext cx="0" cy="613113"/>
          </a:xfrm>
          <a:prstGeom prst="straightConnector1">
            <a:avLst/>
          </a:prstGeom>
          <a:ln w="19050" cmpd="sng">
            <a:solidFill>
              <a:srgbClr val="000000"/>
            </a:solidFill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270666" y="3465747"/>
            <a:ext cx="389698" cy="285"/>
          </a:xfrm>
          <a:prstGeom prst="straightConnector1">
            <a:avLst/>
          </a:prstGeom>
          <a:ln w="19050" cmpd="sng">
            <a:solidFill>
              <a:srgbClr val="000000"/>
            </a:solidFill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67" y="896890"/>
            <a:ext cx="252850" cy="22713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66450" y="775871"/>
            <a:ext cx="7868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State</a:t>
            </a:r>
            <a:endParaRPr lang="en-US" sz="2200" dirty="0"/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" y="659760"/>
            <a:ext cx="6287729" cy="4244425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6" y="738090"/>
            <a:ext cx="2705100" cy="40259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674139" y="2128488"/>
            <a:ext cx="2403002" cy="1845939"/>
            <a:chOff x="6136341" y="1953553"/>
            <a:chExt cx="2672786" cy="2053186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6345" y="1953554"/>
              <a:ext cx="2672782" cy="1761766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5659" y="2682829"/>
              <a:ext cx="680599" cy="479141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6136345" y="1953553"/>
              <a:ext cx="2672782" cy="1993737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136341" y="3720065"/>
              <a:ext cx="1857728" cy="23197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136341" y="3720065"/>
              <a:ext cx="1086687" cy="231971"/>
            </a:xfrm>
            <a:prstGeom prst="rect">
              <a:avLst/>
            </a:prstGeom>
            <a:solidFill>
              <a:srgbClr val="D523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136343" y="3717097"/>
              <a:ext cx="2672784" cy="231971"/>
            </a:xfrm>
            <a:prstGeom prst="rect">
              <a:avLst/>
            </a:prstGeom>
            <a:noFill/>
            <a:ln w="158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7058687" y="3677713"/>
              <a:ext cx="329026" cy="32902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blurRad="50800" dist="76200" dir="2700000" sx="83000" sy="83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7154789" y="3778176"/>
              <a:ext cx="128099" cy="12809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80066" y="3920979"/>
            <a:ext cx="6774301" cy="1091466"/>
            <a:chOff x="1180066" y="3920979"/>
            <a:chExt cx="6774301" cy="1091466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1180066" y="5005700"/>
              <a:ext cx="6774301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headEnd type="none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7954367" y="3920979"/>
              <a:ext cx="0" cy="1091466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headEnd type="none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1189980" y="4733319"/>
              <a:ext cx="0" cy="27432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headEnd type="none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5" name="Straight Arrow Connector 84"/>
          <p:cNvCxnSpPr/>
          <p:nvPr/>
        </p:nvCxnSpPr>
        <p:spPr>
          <a:xfrm>
            <a:off x="5805061" y="3465747"/>
            <a:ext cx="846154" cy="1784"/>
          </a:xfrm>
          <a:prstGeom prst="straightConnector1">
            <a:avLst/>
          </a:prstGeom>
          <a:ln w="19050" cmpd="sng">
            <a:solidFill>
              <a:srgbClr val="000000"/>
            </a:solidFill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9" name="Group 58"/>
          <p:cNvGrpSpPr/>
          <p:nvPr/>
        </p:nvGrpSpPr>
        <p:grpSpPr>
          <a:xfrm>
            <a:off x="4835474" y="347247"/>
            <a:ext cx="3833917" cy="1146310"/>
            <a:chOff x="4786168" y="940391"/>
            <a:chExt cx="3814576" cy="1003754"/>
          </a:xfrm>
        </p:grpSpPr>
        <p:grpSp>
          <p:nvGrpSpPr>
            <p:cNvPr id="61" name="Group 60"/>
            <p:cNvGrpSpPr/>
            <p:nvPr/>
          </p:nvGrpSpPr>
          <p:grpSpPr>
            <a:xfrm>
              <a:off x="4786168" y="940391"/>
              <a:ext cx="3814576" cy="1003754"/>
              <a:chOff x="4823961" y="675236"/>
              <a:chExt cx="3814576" cy="1003754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4823961" y="675236"/>
                <a:ext cx="3814576" cy="1003754"/>
                <a:chOff x="4823961" y="675236"/>
                <a:chExt cx="3814576" cy="1003754"/>
              </a:xfrm>
            </p:grpSpPr>
            <p:sp>
              <p:nvSpPr>
                <p:cNvPr id="65" name="Rectangle 64"/>
                <p:cNvSpPr/>
                <p:nvPr/>
              </p:nvSpPr>
              <p:spPr>
                <a:xfrm>
                  <a:off x="4894376" y="675236"/>
                  <a:ext cx="3676863" cy="1003754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6" name="TextBox 65"/>
                    <p:cNvSpPr txBox="1"/>
                    <p:nvPr/>
                  </p:nvSpPr>
                  <p:spPr>
                    <a:xfrm>
                      <a:off x="4823961" y="1020272"/>
                      <a:ext cx="3814576" cy="323402"/>
                    </a:xfrm>
                    <a:prstGeom prst="rect">
                      <a:avLst/>
                    </a:prstGeom>
                    <a:noFill/>
                    <a:ln w="19050" cmpd="sng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en-US" sz="1800" b="0" i="1" smtClean="0">
                                <a:latin typeface="Cambria Math" charset="0"/>
                              </a:rPr>
                              <m:t>+ </m:t>
                            </m:r>
                            <m:r>
                              <a:rPr lang="en-US" sz="1800" b="0" i="1" smtClean="0">
                                <a:latin typeface="Cambria Math" charset="0"/>
                              </a:rPr>
                              <m:t>𝑞</m:t>
                            </m:r>
                            <m:d>
                              <m:dPr>
                                <m:ctrlPr>
                                  <a:rPr lang="en-US" sz="1800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1800" b="0" i="1" smtClean="0"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sz="1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1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r>
                              <a:rPr lang="en-US" sz="18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𝜆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hr-HR" sz="1800" b="0" i="1" smtClean="0">
                                    <a:latin typeface="Cambria Math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latin typeface="Cambria Math" charset="0"/>
                                  </a:rPr>
                                  <m:t>𝑞</m:t>
                                </m:r>
                                <m:d>
                                  <m:dPr>
                                    <m:ctrlPr>
                                      <a:rPr lang="en-US" sz="1800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80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smtClean="0">
                                            <a:latin typeface="Cambria Math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en-US" sz="1800" i="1">
                                            <a:latin typeface="Cambria Math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800" b="0" i="1" smtClean="0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1800" i="1">
                                    <a:latin typeface="Cambria Math" charset="0"/>
                                  </a:rPr>
                                  <m:t>𝑞</m:t>
                                </m:r>
                                <m:d>
                                  <m:dPr>
                                    <m:ctrlPr>
                                      <a:rPr lang="en-US" sz="1800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80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smtClean="0">
                                            <a:latin typeface="Cambria Math" charset="0"/>
                                          </a:rPr>
                                          <m:t>𝑏</m:t>
                                        </m:r>
                                      </m:e>
                                      <m:sub>
                                        <m:r>
                                          <a:rPr lang="en-US" sz="1800" i="1">
                                            <a:latin typeface="Cambria Math" charset="0"/>
                                          </a:rPr>
                                          <m:t>𝑡</m:t>
                                        </m:r>
                                        <m:r>
                                          <a:rPr lang="en-US" sz="1800" b="0" i="1" smtClean="0">
                                            <a:latin typeface="Cambria Math" charset="0"/>
                                          </a:rPr>
                                          <m:t>−1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oMath>
                        </m:oMathPara>
                      </a14:m>
                      <a:endParaRPr lang="en-US" sz="1800" i="1" dirty="0"/>
                    </a:p>
                  </p:txBody>
                </p:sp>
              </mc:Choice>
              <mc:Fallback xmlns="">
                <p:sp>
                  <p:nvSpPr>
                    <p:cNvPr id="66" name="TextBox 6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823961" y="1020272"/>
                      <a:ext cx="3814576" cy="323402"/>
                    </a:xfrm>
                    <a:prstGeom prst="rect">
                      <a:avLst/>
                    </a:prstGeom>
                    <a:blipFill rotWithShape="0">
                      <a:blip r:embed="rId10"/>
                      <a:stretch>
                        <a:fillRect t="-98333" b="-123333"/>
                      </a:stretch>
                    </a:blipFill>
                    <a:ln w="19050" cmpd="sng"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64" name="TextBox 63"/>
              <p:cNvSpPr txBox="1"/>
              <p:nvPr/>
            </p:nvSpPr>
            <p:spPr>
              <a:xfrm>
                <a:off x="4964742" y="677967"/>
                <a:ext cx="1276125" cy="3773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b="1" dirty="0" smtClean="0"/>
                  <a:t>Reward</a:t>
                </a:r>
                <a:r>
                  <a:rPr lang="en-US" sz="1600" b="1" dirty="0" smtClean="0"/>
                  <a:t> </a:t>
                </a:r>
                <a:r>
                  <a:rPr lang="en-US" sz="2200" dirty="0" err="1" smtClean="0"/>
                  <a:t>r</a:t>
                </a:r>
                <a:r>
                  <a:rPr lang="en-US" sz="2200" baseline="-25000" dirty="0" err="1" smtClean="0"/>
                  <a:t>t</a:t>
                </a:r>
                <a:endParaRPr lang="en-US" sz="2200" dirty="0"/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4880870" y="1571000"/>
              <a:ext cx="3566680" cy="2964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3365FF"/>
                  </a:solidFill>
                </a:rPr>
                <a:t>+ (bitrate) - (</a:t>
              </a:r>
              <a:r>
                <a:rPr lang="en-US" sz="1600" b="1" dirty="0" err="1" smtClean="0">
                  <a:solidFill>
                    <a:srgbClr val="3365FF"/>
                  </a:solidFill>
                </a:rPr>
                <a:t>rebuffering</a:t>
              </a:r>
              <a:r>
                <a:rPr lang="en-US" sz="1600" b="1" dirty="0" smtClean="0">
                  <a:solidFill>
                    <a:srgbClr val="3365FF"/>
                  </a:solidFill>
                </a:rPr>
                <a:t>) - (smoothness)</a:t>
              </a:r>
              <a:endParaRPr lang="en-US" sz="1600" b="1" dirty="0">
                <a:solidFill>
                  <a:srgbClr val="3365FF"/>
                </a:solidFill>
              </a:endParaRPr>
            </a:p>
          </p:txBody>
        </p:sp>
      </p:grpSp>
      <p:sp>
        <p:nvSpPr>
          <p:cNvPr id="87" name="Oval 86"/>
          <p:cNvSpPr/>
          <p:nvPr/>
        </p:nvSpPr>
        <p:spPr>
          <a:xfrm>
            <a:off x="5727305" y="3430462"/>
            <a:ext cx="73978" cy="73978"/>
          </a:xfrm>
          <a:prstGeom prst="ellipse">
            <a:avLst/>
          </a:prstGeom>
          <a:solidFill>
            <a:schemeClr val="tx1"/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7" name="Picture 136" descr="Screen Shot 2016-07-15 at 8.47.09 PM.png"/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763" y="2014408"/>
            <a:ext cx="642607" cy="2544263"/>
          </a:xfrm>
          <a:prstGeom prst="rect">
            <a:avLst/>
          </a:prstGeom>
        </p:spPr>
      </p:pic>
      <p:sp>
        <p:nvSpPr>
          <p:cNvPr id="80" name="Rectangle 79"/>
          <p:cNvSpPr/>
          <p:nvPr/>
        </p:nvSpPr>
        <p:spPr>
          <a:xfrm>
            <a:off x="6681863" y="3222248"/>
            <a:ext cx="821522" cy="48699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720P</a:t>
            </a:r>
            <a:endParaRPr lang="en-US" sz="1800" dirty="0"/>
          </a:p>
        </p:txBody>
      </p:sp>
      <p:sp>
        <p:nvSpPr>
          <p:cNvPr id="81" name="TextBox 80"/>
          <p:cNvSpPr txBox="1"/>
          <p:nvPr/>
        </p:nvSpPr>
        <p:spPr>
          <a:xfrm>
            <a:off x="5101573" y="2159469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240P</a:t>
            </a:r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5110848" y="2740388"/>
            <a:ext cx="793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360P</a:t>
            </a:r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5107160" y="3273717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720P</a:t>
            </a:r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5067005" y="3854669"/>
            <a:ext cx="793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1080P</a:t>
            </a:r>
            <a:endParaRPr lang="en-US"/>
          </a:p>
        </p:txBody>
      </p:sp>
      <p:cxnSp>
        <p:nvCxnSpPr>
          <p:cNvPr id="101" name="Straight Arrow Connector 100"/>
          <p:cNvCxnSpPr/>
          <p:nvPr/>
        </p:nvCxnSpPr>
        <p:spPr>
          <a:xfrm>
            <a:off x="2737692" y="3177531"/>
            <a:ext cx="30862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 rot="16200000">
            <a:off x="5679265" y="2471898"/>
            <a:ext cx="16205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Action</a:t>
            </a:r>
            <a:r>
              <a:rPr lang="en-US" sz="2200" dirty="0" smtClean="0"/>
              <a:t> a</a:t>
            </a:r>
            <a:r>
              <a:rPr lang="en-US" sz="2200" baseline="-25000" dirty="0" smtClean="0"/>
              <a:t>t</a:t>
            </a:r>
            <a:endParaRPr lang="en-US" sz="2200" dirty="0"/>
          </a:p>
        </p:txBody>
      </p:sp>
      <p:grpSp>
        <p:nvGrpSpPr>
          <p:cNvPr id="123" name="Group 122"/>
          <p:cNvGrpSpPr/>
          <p:nvPr/>
        </p:nvGrpSpPr>
        <p:grpSpPr>
          <a:xfrm>
            <a:off x="2546970" y="1532082"/>
            <a:ext cx="4104245" cy="2919894"/>
            <a:chOff x="2963685" y="1388891"/>
            <a:chExt cx="4104245" cy="2919894"/>
          </a:xfrm>
        </p:grpSpPr>
        <p:cxnSp>
          <p:nvCxnSpPr>
            <p:cNvPr id="124" name="Straight Arrow Connector 123"/>
            <p:cNvCxnSpPr/>
            <p:nvPr/>
          </p:nvCxnSpPr>
          <p:spPr>
            <a:xfrm flipV="1">
              <a:off x="2967545" y="2635200"/>
              <a:ext cx="389126" cy="18614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/>
            <p:nvPr/>
          </p:nvCxnSpPr>
          <p:spPr>
            <a:xfrm>
              <a:off x="2967545" y="2103900"/>
              <a:ext cx="389126" cy="10990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/>
            <p:nvPr/>
          </p:nvCxnSpPr>
          <p:spPr>
            <a:xfrm flipV="1">
              <a:off x="2963685" y="3202218"/>
              <a:ext cx="562297" cy="13359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/>
            <p:nvPr/>
          </p:nvCxnSpPr>
          <p:spPr>
            <a:xfrm flipV="1">
              <a:off x="2967545" y="3679747"/>
              <a:ext cx="558433" cy="12497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/>
            <p:nvPr/>
          </p:nvCxnSpPr>
          <p:spPr>
            <a:xfrm flipV="1">
              <a:off x="2963685" y="4148656"/>
              <a:ext cx="583166" cy="16012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/>
            <p:nvPr/>
          </p:nvCxnSpPr>
          <p:spPr>
            <a:xfrm>
              <a:off x="2967545" y="1388891"/>
              <a:ext cx="389126" cy="37107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0" name="Group 129"/>
            <p:cNvGrpSpPr/>
            <p:nvPr/>
          </p:nvGrpSpPr>
          <p:grpSpPr>
            <a:xfrm>
              <a:off x="6644680" y="3281438"/>
              <a:ext cx="423250" cy="73978"/>
              <a:chOff x="6125734" y="3428210"/>
              <a:chExt cx="423250" cy="73978"/>
            </a:xfrm>
          </p:grpSpPr>
          <p:sp>
            <p:nvSpPr>
              <p:cNvPr id="132" name="Oval 131"/>
              <p:cNvSpPr/>
              <p:nvPr/>
            </p:nvSpPr>
            <p:spPr>
              <a:xfrm>
                <a:off x="6125734" y="3428210"/>
                <a:ext cx="73978" cy="73978"/>
              </a:xfrm>
              <a:prstGeom prst="ellipse">
                <a:avLst/>
              </a:prstGeom>
              <a:solidFill>
                <a:schemeClr val="tx1"/>
              </a:solidFill>
              <a:ln w="19050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3" name="Straight Arrow Connector 132"/>
              <p:cNvCxnSpPr/>
              <p:nvPr/>
            </p:nvCxnSpPr>
            <p:spPr>
              <a:xfrm>
                <a:off x="6203524" y="3465199"/>
                <a:ext cx="345460" cy="4129"/>
              </a:xfrm>
              <a:prstGeom prst="straightConnector1">
                <a:avLst/>
              </a:prstGeom>
              <a:ln w="19050" cmpd="sng">
                <a:solidFill>
                  <a:srgbClr val="000000"/>
                </a:solidFill>
                <a:headEnd type="none"/>
                <a:tailEnd type="triangle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5" name="Oval 134"/>
          <p:cNvSpPr/>
          <p:nvPr/>
        </p:nvSpPr>
        <p:spPr>
          <a:xfrm>
            <a:off x="6226974" y="3426798"/>
            <a:ext cx="73978" cy="73978"/>
          </a:xfrm>
          <a:prstGeom prst="ellipse">
            <a:avLst/>
          </a:prstGeom>
          <a:solidFill>
            <a:schemeClr val="tx1"/>
          </a:solidFill>
          <a:ln w="1905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939956" y="714790"/>
            <a:ext cx="1441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Agent</a:t>
            </a:r>
            <a:endParaRPr lang="en-US" sz="2400" dirty="0"/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41"/>
          <a:stretch/>
        </p:blipFill>
        <p:spPr>
          <a:xfrm>
            <a:off x="2939956" y="1613082"/>
            <a:ext cx="2291801" cy="2938363"/>
          </a:xfrm>
          <a:prstGeom prst="rect">
            <a:avLst/>
          </a:prstGeom>
        </p:spPr>
      </p:pic>
      <p:sp>
        <p:nvSpPr>
          <p:cNvPr id="57" name="Title 1"/>
          <p:cNvSpPr>
            <a:spLocks noGrp="1"/>
          </p:cNvSpPr>
          <p:nvPr>
            <p:ph type="title"/>
          </p:nvPr>
        </p:nvSpPr>
        <p:spPr>
          <a:xfrm>
            <a:off x="-1" y="17017"/>
            <a:ext cx="4976969" cy="642938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Bitrate Selection RL Model</a:t>
            </a:r>
            <a:endParaRPr lang="en-US" sz="3200" b="1" i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0" y="4314805"/>
            <a:ext cx="9144000" cy="8309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We Leverage </a:t>
            </a:r>
            <a:r>
              <a:rPr lang="en-US" sz="2400" b="1" dirty="0" err="1" smtClean="0">
                <a:solidFill>
                  <a:srgbClr val="C00000"/>
                </a:solidFill>
              </a:rPr>
              <a:t>Pensieve</a:t>
            </a:r>
            <a:r>
              <a:rPr lang="en-US" sz="2400" b="1" dirty="0" smtClean="0">
                <a:solidFill>
                  <a:srgbClr val="C00000"/>
                </a:solidFill>
              </a:rPr>
              <a:t> [SIGCOMM’17]</a:t>
            </a:r>
            <a:br>
              <a:rPr lang="en-US" sz="2400" b="1" dirty="0" smtClean="0">
                <a:solidFill>
                  <a:srgbClr val="C00000"/>
                </a:solidFill>
              </a:rPr>
            </a:br>
            <a:r>
              <a:rPr lang="en-US" sz="2400" b="1" dirty="0" smtClean="0">
                <a:solidFill>
                  <a:srgbClr val="C00000"/>
                </a:solidFill>
              </a:rPr>
              <a:t>for the Bitrate Selection Model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9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891"/>
    </mc:Choice>
    <mc:Fallback xmlns="">
      <p:transition spd="slow" advTm="148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-1" y="17017"/>
            <a:ext cx="9144001" cy="642938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Prefetch</a:t>
            </a:r>
            <a:r>
              <a:rPr lang="en-IN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Decision RL Model: </a:t>
            </a:r>
            <a:r>
              <a:rPr lang="en-IN" sz="3200" b="1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Network</a:t>
            </a:r>
            <a:endParaRPr lang="en-US" sz="3200" b="1" i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7" t="22656" r="28258" b="9636"/>
          <a:stretch/>
        </p:blipFill>
        <p:spPr bwMode="auto">
          <a:xfrm>
            <a:off x="1361415" y="659955"/>
            <a:ext cx="4284086" cy="397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1" y="46380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 smtClean="0">
                <a:solidFill>
                  <a:srgbClr val="C00000"/>
                </a:solidFill>
              </a:rPr>
              <a:t>Client </a:t>
            </a:r>
            <a:r>
              <a:rPr lang="en-IN" sz="2400" b="1" dirty="0">
                <a:solidFill>
                  <a:srgbClr val="C00000"/>
                </a:solidFill>
              </a:rPr>
              <a:t>P</a:t>
            </a:r>
            <a:r>
              <a:rPr lang="en-IN" sz="2400" b="1" dirty="0" smtClean="0">
                <a:solidFill>
                  <a:srgbClr val="C00000"/>
                </a:solidFill>
              </a:rPr>
              <a:t>layer </a:t>
            </a:r>
            <a:r>
              <a:rPr lang="en-IN" sz="2400" b="1" dirty="0">
                <a:solidFill>
                  <a:srgbClr val="C00000"/>
                </a:solidFill>
              </a:rPr>
              <a:t>Still Needs to </a:t>
            </a:r>
            <a:r>
              <a:rPr lang="en-IN" sz="2400" b="1" dirty="0" smtClean="0">
                <a:solidFill>
                  <a:srgbClr val="C00000"/>
                </a:solidFill>
              </a:rPr>
              <a:t>Execute </a:t>
            </a:r>
            <a:r>
              <a:rPr lang="en-IN" sz="2400" b="1" dirty="0" err="1">
                <a:solidFill>
                  <a:srgbClr val="C00000"/>
                </a:solidFill>
              </a:rPr>
              <a:t>Prefetch</a:t>
            </a:r>
            <a:r>
              <a:rPr lang="en-IN" sz="2400" b="1" dirty="0">
                <a:solidFill>
                  <a:srgbClr val="C00000"/>
                </a:solidFill>
              </a:rPr>
              <a:t> Decisions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645501" y="783771"/>
            <a:ext cx="3510374" cy="3716977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sz="2200" b="1" dirty="0" smtClean="0">
                <a:solidFill>
                  <a:schemeClr val="accent2">
                    <a:lumMod val="75000"/>
                  </a:schemeClr>
                </a:solidFill>
              </a:rPr>
              <a:t>Actor Network:</a:t>
            </a:r>
          </a:p>
          <a:p>
            <a:pPr marL="0" indent="0">
              <a:buNone/>
            </a:pPr>
            <a:r>
              <a:rPr lang="en-IN" sz="2200" dirty="0" smtClean="0">
                <a:solidFill>
                  <a:schemeClr val="accent2">
                    <a:lumMod val="75000"/>
                  </a:schemeClr>
                </a:solidFill>
              </a:rPr>
              <a:t>Generates policy and refines it at each epoch, based on cumulative reward</a:t>
            </a:r>
          </a:p>
          <a:p>
            <a:pPr marL="0" indent="0">
              <a:buNone/>
            </a:pPr>
            <a:endParaRPr lang="en-IN" sz="2200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IN" sz="2200" b="1" dirty="0" smtClean="0">
                <a:solidFill>
                  <a:schemeClr val="accent4">
                    <a:lumMod val="50000"/>
                  </a:schemeClr>
                </a:solidFill>
              </a:rPr>
              <a:t>Critic Network:</a:t>
            </a:r>
            <a:endParaRPr lang="en-IN" sz="22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IN" sz="2200" dirty="0" smtClean="0">
                <a:solidFill>
                  <a:schemeClr val="accent4">
                    <a:lumMod val="50000"/>
                  </a:schemeClr>
                </a:solidFill>
              </a:rPr>
              <a:t>Refines further by comparing current reward with best reward for the current state; acts as a local baseline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992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36"/>
    </mc:Choice>
    <mc:Fallback xmlns="">
      <p:transition spd="slow" advTm="41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" t="19119" r="65433" b="28475"/>
          <a:stretch/>
        </p:blipFill>
        <p:spPr bwMode="auto">
          <a:xfrm>
            <a:off x="4164818" y="2885093"/>
            <a:ext cx="1410606" cy="15134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0634" y="17017"/>
            <a:ext cx="8502732" cy="642938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Existing </a:t>
            </a:r>
            <a:r>
              <a:rPr lang="en-IN" sz="3200" b="1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Quality of Experience </a:t>
            </a:r>
            <a:r>
              <a:rPr lang="en-IN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Metric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AutoShape 6" descr="Image result for cisco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8" descr="Image result for cisco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1" descr="Image result for akamai log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1" t="19119" r="39458" b="28250"/>
          <a:stretch/>
        </p:blipFill>
        <p:spPr bwMode="auto">
          <a:xfrm>
            <a:off x="5021581" y="659953"/>
            <a:ext cx="2878284" cy="160300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" t="18749" r="39524" b="28036"/>
          <a:stretch/>
        </p:blipFill>
        <p:spPr bwMode="auto">
          <a:xfrm>
            <a:off x="1002682" y="659955"/>
            <a:ext cx="2853829" cy="16030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" t="19119" r="65321" b="28475"/>
          <a:stretch/>
        </p:blipFill>
        <p:spPr bwMode="auto">
          <a:xfrm>
            <a:off x="2364785" y="2885091"/>
            <a:ext cx="1416339" cy="15134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9" name="TextBox 88"/>
          <p:cNvSpPr txBox="1"/>
          <p:nvPr/>
        </p:nvSpPr>
        <p:spPr>
          <a:xfrm>
            <a:off x="0" y="2302859"/>
            <a:ext cx="46192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200" dirty="0" smtClean="0">
                <a:solidFill>
                  <a:schemeClr val="accent2">
                    <a:lumMod val="50000"/>
                  </a:schemeClr>
                </a:solidFill>
              </a:rPr>
              <a:t>Bitrate/Resolution/Quality (maximize)</a:t>
            </a:r>
            <a:endParaRPr lang="en-US" sz="2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027781" y="2297599"/>
            <a:ext cx="29495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200" dirty="0" err="1" smtClean="0">
                <a:solidFill>
                  <a:schemeClr val="accent2">
                    <a:lumMod val="50000"/>
                  </a:schemeClr>
                </a:solidFill>
              </a:rPr>
              <a:t>Rebuffering</a:t>
            </a:r>
            <a:r>
              <a:rPr lang="en-IN" sz="2200" dirty="0" smtClean="0">
                <a:solidFill>
                  <a:schemeClr val="accent2">
                    <a:lumMod val="50000"/>
                  </a:schemeClr>
                </a:solidFill>
              </a:rPr>
              <a:t> (minimize)</a:t>
            </a:r>
            <a:endParaRPr lang="en-US" sz="2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612506" y="3087835"/>
            <a:ext cx="16735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200" dirty="0" smtClean="0">
                <a:solidFill>
                  <a:schemeClr val="accent2">
                    <a:lumMod val="50000"/>
                  </a:schemeClr>
                </a:solidFill>
              </a:rPr>
              <a:t>Lack of smoothness (minimize)</a:t>
            </a:r>
            <a:endParaRPr lang="en-US" sz="22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788095" y="3641834"/>
            <a:ext cx="369752" cy="2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526594" y="4635468"/>
            <a:ext cx="8194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 smtClean="0"/>
              <a:t>Conflicting Goals – Is Finding the Right Balance Easy?</a:t>
            </a:r>
            <a:endParaRPr lang="en-US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513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827"/>
    </mc:Choice>
    <mc:Fallback xmlns="">
      <p:transition spd="slow" advTm="91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0" grpId="0"/>
      <p:bldP spid="91" grpId="0"/>
      <p:bldP spid="92" grpId="0"/>
    </p:bldLst>
  </p:timing>
  <p:extLst mod="1">
    <p:ext uri="{E180D4A7-C9FB-4DFB-919C-405C955672EB}">
      <p14:showEvtLst xmlns:p14="http://schemas.microsoft.com/office/powerpoint/2010/main">
        <p14:playEvt time="54873" objId="80"/>
        <p14:stopEvt time="66944" objId="80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768743" y="1453553"/>
            <a:ext cx="388418" cy="16456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67871" y="3126114"/>
            <a:ext cx="345701" cy="1343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20634" y="17017"/>
            <a:ext cx="8502732" cy="642938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Why is </a:t>
            </a:r>
            <a:r>
              <a:rPr lang="en-IN" sz="3200" b="1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Bitrate Adaptation </a:t>
            </a:r>
            <a:r>
              <a:rPr lang="en-IN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Challenging?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32742" y="491787"/>
            <a:ext cx="5769135" cy="1813286"/>
            <a:chOff x="385242" y="800537"/>
            <a:chExt cx="5769135" cy="181328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8" b="52531"/>
            <a:stretch/>
          </p:blipFill>
          <p:spPr>
            <a:xfrm>
              <a:off x="1267503" y="800537"/>
              <a:ext cx="4886874" cy="181328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013665" y="1037874"/>
              <a:ext cx="13975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ED411D"/>
                  </a:solidFill>
                </a:rPr>
                <a:t>Throughput</a:t>
              </a:r>
            </a:p>
          </p:txBody>
        </p:sp>
        <p:sp>
          <p:nvSpPr>
            <p:cNvPr id="16" name="Freeform 15"/>
            <p:cNvSpPr/>
            <p:nvPr/>
          </p:nvSpPr>
          <p:spPr>
            <a:xfrm>
              <a:off x="1672595" y="1726898"/>
              <a:ext cx="2464095" cy="526311"/>
            </a:xfrm>
            <a:custGeom>
              <a:avLst/>
              <a:gdLst>
                <a:gd name="connsiteX0" fmla="*/ 0 w 3285460"/>
                <a:gd name="connsiteY0" fmla="*/ 701748 h 701748"/>
                <a:gd name="connsiteX1" fmla="*/ 414669 w 3285460"/>
                <a:gd name="connsiteY1" fmla="*/ 701748 h 701748"/>
                <a:gd name="connsiteX2" fmla="*/ 414669 w 3285460"/>
                <a:gd name="connsiteY2" fmla="*/ 0 h 701748"/>
                <a:gd name="connsiteX3" fmla="*/ 2594344 w 3285460"/>
                <a:gd name="connsiteY3" fmla="*/ 0 h 701748"/>
                <a:gd name="connsiteX4" fmla="*/ 2594344 w 3285460"/>
                <a:gd name="connsiteY4" fmla="*/ 340241 h 701748"/>
                <a:gd name="connsiteX5" fmla="*/ 3285460 w 3285460"/>
                <a:gd name="connsiteY5" fmla="*/ 340241 h 701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85460" h="701748">
                  <a:moveTo>
                    <a:pt x="0" y="701748"/>
                  </a:moveTo>
                  <a:lnTo>
                    <a:pt x="414669" y="701748"/>
                  </a:lnTo>
                  <a:lnTo>
                    <a:pt x="414669" y="0"/>
                  </a:lnTo>
                  <a:lnTo>
                    <a:pt x="2594344" y="0"/>
                  </a:lnTo>
                  <a:lnTo>
                    <a:pt x="2594344" y="340241"/>
                  </a:lnTo>
                  <a:lnTo>
                    <a:pt x="3285460" y="340241"/>
                  </a:lnTo>
                </a:path>
              </a:pathLst>
            </a:custGeom>
            <a:noFill/>
            <a:ln w="63500">
              <a:solidFill>
                <a:srgbClr val="1C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>
                <a:solidFill>
                  <a:schemeClr val="accent3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16200000">
              <a:off x="86074" y="1216192"/>
              <a:ext cx="15216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ED411D"/>
                  </a:solidFill>
                </a:rPr>
                <a:t>Throughput</a:t>
              </a:r>
            </a:p>
            <a:p>
              <a:pPr algn="ctr"/>
              <a:r>
                <a:rPr lang="en-US" b="1" dirty="0" smtClean="0">
                  <a:solidFill>
                    <a:srgbClr val="1C9900"/>
                  </a:solidFill>
                </a:rPr>
                <a:t>Video Bitrate </a:t>
              </a:r>
            </a:p>
            <a:p>
              <a:pPr algn="ctr"/>
              <a:r>
                <a:rPr lang="en-US" dirty="0" smtClean="0"/>
                <a:t> </a:t>
              </a:r>
              <a:r>
                <a:rPr lang="en-US" b="1" dirty="0" smtClean="0"/>
                <a:t>(Mbps)</a:t>
              </a:r>
              <a:endParaRPr lang="en-US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14403" y="2011544"/>
              <a:ext cx="15829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C9900"/>
                  </a:solidFill>
                </a:rPr>
                <a:t>Video </a:t>
              </a:r>
              <a:r>
                <a:rPr lang="en-US" sz="1600" b="1" dirty="0" smtClean="0">
                  <a:solidFill>
                    <a:srgbClr val="1C9900"/>
                  </a:solidFill>
                </a:rPr>
                <a:t>Bitrate</a:t>
              </a:r>
              <a:endParaRPr lang="en-US" sz="1600" b="1" dirty="0">
                <a:solidFill>
                  <a:srgbClr val="1C990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16172" y="735045"/>
            <a:ext cx="5485705" cy="3373836"/>
            <a:chOff x="716172" y="735045"/>
            <a:chExt cx="5485705" cy="3373836"/>
          </a:xfrm>
        </p:grpSpPr>
        <p:sp>
          <p:nvSpPr>
            <p:cNvPr id="35" name="TextBox 34"/>
            <p:cNvSpPr txBox="1"/>
            <p:nvPr/>
          </p:nvSpPr>
          <p:spPr>
            <a:xfrm rot="16200000">
              <a:off x="278505" y="2923856"/>
              <a:ext cx="15216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ACEA"/>
                  </a:solidFill>
                </a:rPr>
                <a:t>Buffer size</a:t>
              </a:r>
            </a:p>
            <a:p>
              <a:pPr algn="ctr"/>
              <a:r>
                <a:rPr lang="en-US" b="1" dirty="0" smtClean="0"/>
                <a:t> (sec)</a:t>
              </a:r>
              <a:endParaRPr lang="en-US" b="1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4" t="49434" b="7428"/>
            <a:stretch/>
          </p:blipFill>
          <p:spPr>
            <a:xfrm>
              <a:off x="1393200" y="2461115"/>
              <a:ext cx="4808677" cy="1647766"/>
            </a:xfrm>
            <a:prstGeom prst="rect">
              <a:avLst/>
            </a:prstGeom>
          </p:spPr>
        </p:pic>
        <p:cxnSp>
          <p:nvCxnSpPr>
            <p:cNvPr id="36" name="Straight Connector 35"/>
            <p:cNvCxnSpPr/>
            <p:nvPr/>
          </p:nvCxnSpPr>
          <p:spPr>
            <a:xfrm>
              <a:off x="4199811" y="735045"/>
              <a:ext cx="0" cy="3077396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2746530" y="4050006"/>
            <a:ext cx="1521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Time (sec)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732680" y="2433031"/>
            <a:ext cx="1521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Time (sec)</a:t>
            </a:r>
            <a:endParaRPr lang="en-US" b="1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4" t="88582" b="7428"/>
          <a:stretch/>
        </p:blipFill>
        <p:spPr>
          <a:xfrm>
            <a:off x="1391225" y="2315756"/>
            <a:ext cx="4808677" cy="152400"/>
          </a:xfrm>
          <a:prstGeom prst="rect">
            <a:avLst/>
          </a:prstGeom>
        </p:spPr>
      </p:pic>
      <p:sp>
        <p:nvSpPr>
          <p:cNvPr id="23" name="Freeform 22"/>
          <p:cNvSpPr/>
          <p:nvPr/>
        </p:nvSpPr>
        <p:spPr>
          <a:xfrm>
            <a:off x="4213787" y="801339"/>
            <a:ext cx="1862138" cy="1299813"/>
          </a:xfrm>
          <a:custGeom>
            <a:avLst/>
            <a:gdLst>
              <a:gd name="connsiteX0" fmla="*/ 0 w 2482850"/>
              <a:gd name="connsiteY0" fmla="*/ 438152 h 1183140"/>
              <a:gd name="connsiteX1" fmla="*/ 38100 w 2482850"/>
              <a:gd name="connsiteY1" fmla="*/ 558802 h 1183140"/>
              <a:gd name="connsiteX2" fmla="*/ 82550 w 2482850"/>
              <a:gd name="connsiteY2" fmla="*/ 381002 h 1183140"/>
              <a:gd name="connsiteX3" fmla="*/ 95250 w 2482850"/>
              <a:gd name="connsiteY3" fmla="*/ 596902 h 1183140"/>
              <a:gd name="connsiteX4" fmla="*/ 165100 w 2482850"/>
              <a:gd name="connsiteY4" fmla="*/ 342902 h 1183140"/>
              <a:gd name="connsiteX5" fmla="*/ 165100 w 2482850"/>
              <a:gd name="connsiteY5" fmla="*/ 603252 h 1183140"/>
              <a:gd name="connsiteX6" fmla="*/ 234950 w 2482850"/>
              <a:gd name="connsiteY6" fmla="*/ 374652 h 1183140"/>
              <a:gd name="connsiteX7" fmla="*/ 298450 w 2482850"/>
              <a:gd name="connsiteY7" fmla="*/ 546102 h 1183140"/>
              <a:gd name="connsiteX8" fmla="*/ 298450 w 2482850"/>
              <a:gd name="connsiteY8" fmla="*/ 311152 h 1183140"/>
              <a:gd name="connsiteX9" fmla="*/ 330200 w 2482850"/>
              <a:gd name="connsiteY9" fmla="*/ 508002 h 1183140"/>
              <a:gd name="connsiteX10" fmla="*/ 330200 w 2482850"/>
              <a:gd name="connsiteY10" fmla="*/ 317502 h 1183140"/>
              <a:gd name="connsiteX11" fmla="*/ 355600 w 2482850"/>
              <a:gd name="connsiteY11" fmla="*/ 520702 h 1183140"/>
              <a:gd name="connsiteX12" fmla="*/ 374650 w 2482850"/>
              <a:gd name="connsiteY12" fmla="*/ 298452 h 1183140"/>
              <a:gd name="connsiteX13" fmla="*/ 374650 w 2482850"/>
              <a:gd name="connsiteY13" fmla="*/ 501652 h 1183140"/>
              <a:gd name="connsiteX14" fmla="*/ 444500 w 2482850"/>
              <a:gd name="connsiteY14" fmla="*/ 317502 h 1183140"/>
              <a:gd name="connsiteX15" fmla="*/ 444500 w 2482850"/>
              <a:gd name="connsiteY15" fmla="*/ 457202 h 1183140"/>
              <a:gd name="connsiteX16" fmla="*/ 488950 w 2482850"/>
              <a:gd name="connsiteY16" fmla="*/ 323852 h 1183140"/>
              <a:gd name="connsiteX17" fmla="*/ 501650 w 2482850"/>
              <a:gd name="connsiteY17" fmla="*/ 450852 h 1183140"/>
              <a:gd name="connsiteX18" fmla="*/ 501650 w 2482850"/>
              <a:gd name="connsiteY18" fmla="*/ 298452 h 1183140"/>
              <a:gd name="connsiteX19" fmla="*/ 603250 w 2482850"/>
              <a:gd name="connsiteY19" fmla="*/ 590552 h 1183140"/>
              <a:gd name="connsiteX20" fmla="*/ 577850 w 2482850"/>
              <a:gd name="connsiteY20" fmla="*/ 171452 h 1183140"/>
              <a:gd name="connsiteX21" fmla="*/ 654050 w 2482850"/>
              <a:gd name="connsiteY21" fmla="*/ 292102 h 1183140"/>
              <a:gd name="connsiteX22" fmla="*/ 723900 w 2482850"/>
              <a:gd name="connsiteY22" fmla="*/ 107952 h 1183140"/>
              <a:gd name="connsiteX23" fmla="*/ 730250 w 2482850"/>
              <a:gd name="connsiteY23" fmla="*/ 241302 h 1183140"/>
              <a:gd name="connsiteX24" fmla="*/ 793750 w 2482850"/>
              <a:gd name="connsiteY24" fmla="*/ 120652 h 1183140"/>
              <a:gd name="connsiteX25" fmla="*/ 793750 w 2482850"/>
              <a:gd name="connsiteY25" fmla="*/ 247652 h 1183140"/>
              <a:gd name="connsiteX26" fmla="*/ 869950 w 2482850"/>
              <a:gd name="connsiteY26" fmla="*/ 25402 h 1183140"/>
              <a:gd name="connsiteX27" fmla="*/ 914400 w 2482850"/>
              <a:gd name="connsiteY27" fmla="*/ 241302 h 1183140"/>
              <a:gd name="connsiteX28" fmla="*/ 971550 w 2482850"/>
              <a:gd name="connsiteY28" fmla="*/ 25402 h 1183140"/>
              <a:gd name="connsiteX29" fmla="*/ 990600 w 2482850"/>
              <a:gd name="connsiteY29" fmla="*/ 292102 h 1183140"/>
              <a:gd name="connsiteX30" fmla="*/ 996950 w 2482850"/>
              <a:gd name="connsiteY30" fmla="*/ 2 h 1183140"/>
              <a:gd name="connsiteX31" fmla="*/ 1066800 w 2482850"/>
              <a:gd name="connsiteY31" fmla="*/ 285752 h 1183140"/>
              <a:gd name="connsiteX32" fmla="*/ 1073150 w 2482850"/>
              <a:gd name="connsiteY32" fmla="*/ 12702 h 1183140"/>
              <a:gd name="connsiteX33" fmla="*/ 1092200 w 2482850"/>
              <a:gd name="connsiteY33" fmla="*/ 196852 h 1183140"/>
              <a:gd name="connsiteX34" fmla="*/ 1200150 w 2482850"/>
              <a:gd name="connsiteY34" fmla="*/ 781052 h 1183140"/>
              <a:gd name="connsiteX35" fmla="*/ 1231900 w 2482850"/>
              <a:gd name="connsiteY35" fmla="*/ 666752 h 1183140"/>
              <a:gd name="connsiteX36" fmla="*/ 1301750 w 2482850"/>
              <a:gd name="connsiteY36" fmla="*/ 889002 h 1183140"/>
              <a:gd name="connsiteX37" fmla="*/ 1314450 w 2482850"/>
              <a:gd name="connsiteY37" fmla="*/ 717552 h 1183140"/>
              <a:gd name="connsiteX38" fmla="*/ 1327150 w 2482850"/>
              <a:gd name="connsiteY38" fmla="*/ 977902 h 1183140"/>
              <a:gd name="connsiteX39" fmla="*/ 1371600 w 2482850"/>
              <a:gd name="connsiteY39" fmla="*/ 692152 h 1183140"/>
              <a:gd name="connsiteX40" fmla="*/ 1606550 w 2482850"/>
              <a:gd name="connsiteY40" fmla="*/ 1181102 h 1183140"/>
              <a:gd name="connsiteX41" fmla="*/ 1644650 w 2482850"/>
              <a:gd name="connsiteY41" fmla="*/ 869952 h 1183140"/>
              <a:gd name="connsiteX42" fmla="*/ 1701800 w 2482850"/>
              <a:gd name="connsiteY42" fmla="*/ 952502 h 1183140"/>
              <a:gd name="connsiteX43" fmla="*/ 1765300 w 2482850"/>
              <a:gd name="connsiteY43" fmla="*/ 749302 h 1183140"/>
              <a:gd name="connsiteX44" fmla="*/ 1784350 w 2482850"/>
              <a:gd name="connsiteY44" fmla="*/ 869952 h 1183140"/>
              <a:gd name="connsiteX45" fmla="*/ 1790700 w 2482850"/>
              <a:gd name="connsiteY45" fmla="*/ 654052 h 1183140"/>
              <a:gd name="connsiteX46" fmla="*/ 1835150 w 2482850"/>
              <a:gd name="connsiteY46" fmla="*/ 914402 h 1183140"/>
              <a:gd name="connsiteX47" fmla="*/ 1873250 w 2482850"/>
              <a:gd name="connsiteY47" fmla="*/ 533402 h 1183140"/>
              <a:gd name="connsiteX48" fmla="*/ 1873250 w 2482850"/>
              <a:gd name="connsiteY48" fmla="*/ 717552 h 1183140"/>
              <a:gd name="connsiteX49" fmla="*/ 1930400 w 2482850"/>
              <a:gd name="connsiteY49" fmla="*/ 501652 h 1183140"/>
              <a:gd name="connsiteX50" fmla="*/ 1968500 w 2482850"/>
              <a:gd name="connsiteY50" fmla="*/ 685802 h 1183140"/>
              <a:gd name="connsiteX51" fmla="*/ 1981200 w 2482850"/>
              <a:gd name="connsiteY51" fmla="*/ 514352 h 1183140"/>
              <a:gd name="connsiteX52" fmla="*/ 2095500 w 2482850"/>
              <a:gd name="connsiteY52" fmla="*/ 723902 h 1183140"/>
              <a:gd name="connsiteX53" fmla="*/ 2114550 w 2482850"/>
              <a:gd name="connsiteY53" fmla="*/ 495302 h 1183140"/>
              <a:gd name="connsiteX54" fmla="*/ 2127250 w 2482850"/>
              <a:gd name="connsiteY54" fmla="*/ 704852 h 1183140"/>
              <a:gd name="connsiteX55" fmla="*/ 2139950 w 2482850"/>
              <a:gd name="connsiteY55" fmla="*/ 571502 h 1183140"/>
              <a:gd name="connsiteX56" fmla="*/ 2139950 w 2482850"/>
              <a:gd name="connsiteY56" fmla="*/ 685802 h 1183140"/>
              <a:gd name="connsiteX57" fmla="*/ 2190750 w 2482850"/>
              <a:gd name="connsiteY57" fmla="*/ 577852 h 1183140"/>
              <a:gd name="connsiteX58" fmla="*/ 2235200 w 2482850"/>
              <a:gd name="connsiteY58" fmla="*/ 742952 h 1183140"/>
              <a:gd name="connsiteX59" fmla="*/ 2235200 w 2482850"/>
              <a:gd name="connsiteY59" fmla="*/ 514352 h 1183140"/>
              <a:gd name="connsiteX60" fmla="*/ 2286000 w 2482850"/>
              <a:gd name="connsiteY60" fmla="*/ 781052 h 1183140"/>
              <a:gd name="connsiteX61" fmla="*/ 2330450 w 2482850"/>
              <a:gd name="connsiteY61" fmla="*/ 533402 h 1183140"/>
              <a:gd name="connsiteX62" fmla="*/ 2343150 w 2482850"/>
              <a:gd name="connsiteY62" fmla="*/ 800102 h 1183140"/>
              <a:gd name="connsiteX63" fmla="*/ 2413000 w 2482850"/>
              <a:gd name="connsiteY63" fmla="*/ 571502 h 1183140"/>
              <a:gd name="connsiteX64" fmla="*/ 2482850 w 2482850"/>
              <a:gd name="connsiteY64" fmla="*/ 844552 h 1183140"/>
              <a:gd name="connsiteX0" fmla="*/ 0 w 2482850"/>
              <a:gd name="connsiteY0" fmla="*/ 438152 h 1183140"/>
              <a:gd name="connsiteX1" fmla="*/ 38100 w 2482850"/>
              <a:gd name="connsiteY1" fmla="*/ 558802 h 1183140"/>
              <a:gd name="connsiteX2" fmla="*/ 82550 w 2482850"/>
              <a:gd name="connsiteY2" fmla="*/ 381002 h 1183140"/>
              <a:gd name="connsiteX3" fmla="*/ 95250 w 2482850"/>
              <a:gd name="connsiteY3" fmla="*/ 596902 h 1183140"/>
              <a:gd name="connsiteX4" fmla="*/ 165100 w 2482850"/>
              <a:gd name="connsiteY4" fmla="*/ 342902 h 1183140"/>
              <a:gd name="connsiteX5" fmla="*/ 165100 w 2482850"/>
              <a:gd name="connsiteY5" fmla="*/ 603252 h 1183140"/>
              <a:gd name="connsiteX6" fmla="*/ 234950 w 2482850"/>
              <a:gd name="connsiteY6" fmla="*/ 374652 h 1183140"/>
              <a:gd name="connsiteX7" fmla="*/ 298450 w 2482850"/>
              <a:gd name="connsiteY7" fmla="*/ 546102 h 1183140"/>
              <a:gd name="connsiteX8" fmla="*/ 298450 w 2482850"/>
              <a:gd name="connsiteY8" fmla="*/ 311152 h 1183140"/>
              <a:gd name="connsiteX9" fmla="*/ 330200 w 2482850"/>
              <a:gd name="connsiteY9" fmla="*/ 508002 h 1183140"/>
              <a:gd name="connsiteX10" fmla="*/ 330200 w 2482850"/>
              <a:gd name="connsiteY10" fmla="*/ 317502 h 1183140"/>
              <a:gd name="connsiteX11" fmla="*/ 355600 w 2482850"/>
              <a:gd name="connsiteY11" fmla="*/ 520702 h 1183140"/>
              <a:gd name="connsiteX12" fmla="*/ 374650 w 2482850"/>
              <a:gd name="connsiteY12" fmla="*/ 298452 h 1183140"/>
              <a:gd name="connsiteX13" fmla="*/ 374650 w 2482850"/>
              <a:gd name="connsiteY13" fmla="*/ 501652 h 1183140"/>
              <a:gd name="connsiteX14" fmla="*/ 444500 w 2482850"/>
              <a:gd name="connsiteY14" fmla="*/ 317502 h 1183140"/>
              <a:gd name="connsiteX15" fmla="*/ 444500 w 2482850"/>
              <a:gd name="connsiteY15" fmla="*/ 457202 h 1183140"/>
              <a:gd name="connsiteX16" fmla="*/ 488950 w 2482850"/>
              <a:gd name="connsiteY16" fmla="*/ 323852 h 1183140"/>
              <a:gd name="connsiteX17" fmla="*/ 501650 w 2482850"/>
              <a:gd name="connsiteY17" fmla="*/ 450852 h 1183140"/>
              <a:gd name="connsiteX18" fmla="*/ 501650 w 2482850"/>
              <a:gd name="connsiteY18" fmla="*/ 298452 h 1183140"/>
              <a:gd name="connsiteX19" fmla="*/ 577850 w 2482850"/>
              <a:gd name="connsiteY19" fmla="*/ 609602 h 1183140"/>
              <a:gd name="connsiteX20" fmla="*/ 577850 w 2482850"/>
              <a:gd name="connsiteY20" fmla="*/ 171452 h 1183140"/>
              <a:gd name="connsiteX21" fmla="*/ 654050 w 2482850"/>
              <a:gd name="connsiteY21" fmla="*/ 292102 h 1183140"/>
              <a:gd name="connsiteX22" fmla="*/ 723900 w 2482850"/>
              <a:gd name="connsiteY22" fmla="*/ 107952 h 1183140"/>
              <a:gd name="connsiteX23" fmla="*/ 730250 w 2482850"/>
              <a:gd name="connsiteY23" fmla="*/ 241302 h 1183140"/>
              <a:gd name="connsiteX24" fmla="*/ 793750 w 2482850"/>
              <a:gd name="connsiteY24" fmla="*/ 120652 h 1183140"/>
              <a:gd name="connsiteX25" fmla="*/ 793750 w 2482850"/>
              <a:gd name="connsiteY25" fmla="*/ 247652 h 1183140"/>
              <a:gd name="connsiteX26" fmla="*/ 869950 w 2482850"/>
              <a:gd name="connsiteY26" fmla="*/ 25402 h 1183140"/>
              <a:gd name="connsiteX27" fmla="*/ 914400 w 2482850"/>
              <a:gd name="connsiteY27" fmla="*/ 241302 h 1183140"/>
              <a:gd name="connsiteX28" fmla="*/ 971550 w 2482850"/>
              <a:gd name="connsiteY28" fmla="*/ 25402 h 1183140"/>
              <a:gd name="connsiteX29" fmla="*/ 990600 w 2482850"/>
              <a:gd name="connsiteY29" fmla="*/ 292102 h 1183140"/>
              <a:gd name="connsiteX30" fmla="*/ 996950 w 2482850"/>
              <a:gd name="connsiteY30" fmla="*/ 2 h 1183140"/>
              <a:gd name="connsiteX31" fmla="*/ 1066800 w 2482850"/>
              <a:gd name="connsiteY31" fmla="*/ 285752 h 1183140"/>
              <a:gd name="connsiteX32" fmla="*/ 1073150 w 2482850"/>
              <a:gd name="connsiteY32" fmla="*/ 12702 h 1183140"/>
              <a:gd name="connsiteX33" fmla="*/ 1092200 w 2482850"/>
              <a:gd name="connsiteY33" fmla="*/ 196852 h 1183140"/>
              <a:gd name="connsiteX34" fmla="*/ 1200150 w 2482850"/>
              <a:gd name="connsiteY34" fmla="*/ 781052 h 1183140"/>
              <a:gd name="connsiteX35" fmla="*/ 1231900 w 2482850"/>
              <a:gd name="connsiteY35" fmla="*/ 666752 h 1183140"/>
              <a:gd name="connsiteX36" fmla="*/ 1301750 w 2482850"/>
              <a:gd name="connsiteY36" fmla="*/ 889002 h 1183140"/>
              <a:gd name="connsiteX37" fmla="*/ 1314450 w 2482850"/>
              <a:gd name="connsiteY37" fmla="*/ 717552 h 1183140"/>
              <a:gd name="connsiteX38" fmla="*/ 1327150 w 2482850"/>
              <a:gd name="connsiteY38" fmla="*/ 977902 h 1183140"/>
              <a:gd name="connsiteX39" fmla="*/ 1371600 w 2482850"/>
              <a:gd name="connsiteY39" fmla="*/ 692152 h 1183140"/>
              <a:gd name="connsiteX40" fmla="*/ 1606550 w 2482850"/>
              <a:gd name="connsiteY40" fmla="*/ 1181102 h 1183140"/>
              <a:gd name="connsiteX41" fmla="*/ 1644650 w 2482850"/>
              <a:gd name="connsiteY41" fmla="*/ 869952 h 1183140"/>
              <a:gd name="connsiteX42" fmla="*/ 1701800 w 2482850"/>
              <a:gd name="connsiteY42" fmla="*/ 952502 h 1183140"/>
              <a:gd name="connsiteX43" fmla="*/ 1765300 w 2482850"/>
              <a:gd name="connsiteY43" fmla="*/ 749302 h 1183140"/>
              <a:gd name="connsiteX44" fmla="*/ 1784350 w 2482850"/>
              <a:gd name="connsiteY44" fmla="*/ 869952 h 1183140"/>
              <a:gd name="connsiteX45" fmla="*/ 1790700 w 2482850"/>
              <a:gd name="connsiteY45" fmla="*/ 654052 h 1183140"/>
              <a:gd name="connsiteX46" fmla="*/ 1835150 w 2482850"/>
              <a:gd name="connsiteY46" fmla="*/ 914402 h 1183140"/>
              <a:gd name="connsiteX47" fmla="*/ 1873250 w 2482850"/>
              <a:gd name="connsiteY47" fmla="*/ 533402 h 1183140"/>
              <a:gd name="connsiteX48" fmla="*/ 1873250 w 2482850"/>
              <a:gd name="connsiteY48" fmla="*/ 717552 h 1183140"/>
              <a:gd name="connsiteX49" fmla="*/ 1930400 w 2482850"/>
              <a:gd name="connsiteY49" fmla="*/ 501652 h 1183140"/>
              <a:gd name="connsiteX50" fmla="*/ 1968500 w 2482850"/>
              <a:gd name="connsiteY50" fmla="*/ 685802 h 1183140"/>
              <a:gd name="connsiteX51" fmla="*/ 1981200 w 2482850"/>
              <a:gd name="connsiteY51" fmla="*/ 514352 h 1183140"/>
              <a:gd name="connsiteX52" fmla="*/ 2095500 w 2482850"/>
              <a:gd name="connsiteY52" fmla="*/ 723902 h 1183140"/>
              <a:gd name="connsiteX53" fmla="*/ 2114550 w 2482850"/>
              <a:gd name="connsiteY53" fmla="*/ 495302 h 1183140"/>
              <a:gd name="connsiteX54" fmla="*/ 2127250 w 2482850"/>
              <a:gd name="connsiteY54" fmla="*/ 704852 h 1183140"/>
              <a:gd name="connsiteX55" fmla="*/ 2139950 w 2482850"/>
              <a:gd name="connsiteY55" fmla="*/ 571502 h 1183140"/>
              <a:gd name="connsiteX56" fmla="*/ 2139950 w 2482850"/>
              <a:gd name="connsiteY56" fmla="*/ 685802 h 1183140"/>
              <a:gd name="connsiteX57" fmla="*/ 2190750 w 2482850"/>
              <a:gd name="connsiteY57" fmla="*/ 577852 h 1183140"/>
              <a:gd name="connsiteX58" fmla="*/ 2235200 w 2482850"/>
              <a:gd name="connsiteY58" fmla="*/ 742952 h 1183140"/>
              <a:gd name="connsiteX59" fmla="*/ 2235200 w 2482850"/>
              <a:gd name="connsiteY59" fmla="*/ 514352 h 1183140"/>
              <a:gd name="connsiteX60" fmla="*/ 2286000 w 2482850"/>
              <a:gd name="connsiteY60" fmla="*/ 781052 h 1183140"/>
              <a:gd name="connsiteX61" fmla="*/ 2330450 w 2482850"/>
              <a:gd name="connsiteY61" fmla="*/ 533402 h 1183140"/>
              <a:gd name="connsiteX62" fmla="*/ 2343150 w 2482850"/>
              <a:gd name="connsiteY62" fmla="*/ 800102 h 1183140"/>
              <a:gd name="connsiteX63" fmla="*/ 2413000 w 2482850"/>
              <a:gd name="connsiteY63" fmla="*/ 571502 h 1183140"/>
              <a:gd name="connsiteX64" fmla="*/ 2482850 w 2482850"/>
              <a:gd name="connsiteY64" fmla="*/ 844552 h 1183140"/>
              <a:gd name="connsiteX0" fmla="*/ 0 w 2482850"/>
              <a:gd name="connsiteY0" fmla="*/ 438152 h 1183140"/>
              <a:gd name="connsiteX1" fmla="*/ 38100 w 2482850"/>
              <a:gd name="connsiteY1" fmla="*/ 558802 h 1183140"/>
              <a:gd name="connsiteX2" fmla="*/ 82550 w 2482850"/>
              <a:gd name="connsiteY2" fmla="*/ 381002 h 1183140"/>
              <a:gd name="connsiteX3" fmla="*/ 95250 w 2482850"/>
              <a:gd name="connsiteY3" fmla="*/ 596902 h 1183140"/>
              <a:gd name="connsiteX4" fmla="*/ 165100 w 2482850"/>
              <a:gd name="connsiteY4" fmla="*/ 342902 h 1183140"/>
              <a:gd name="connsiteX5" fmla="*/ 165100 w 2482850"/>
              <a:gd name="connsiteY5" fmla="*/ 603252 h 1183140"/>
              <a:gd name="connsiteX6" fmla="*/ 234950 w 2482850"/>
              <a:gd name="connsiteY6" fmla="*/ 374652 h 1183140"/>
              <a:gd name="connsiteX7" fmla="*/ 298450 w 2482850"/>
              <a:gd name="connsiteY7" fmla="*/ 546102 h 1183140"/>
              <a:gd name="connsiteX8" fmla="*/ 298450 w 2482850"/>
              <a:gd name="connsiteY8" fmla="*/ 311152 h 1183140"/>
              <a:gd name="connsiteX9" fmla="*/ 330200 w 2482850"/>
              <a:gd name="connsiteY9" fmla="*/ 508002 h 1183140"/>
              <a:gd name="connsiteX10" fmla="*/ 330200 w 2482850"/>
              <a:gd name="connsiteY10" fmla="*/ 317502 h 1183140"/>
              <a:gd name="connsiteX11" fmla="*/ 355600 w 2482850"/>
              <a:gd name="connsiteY11" fmla="*/ 520702 h 1183140"/>
              <a:gd name="connsiteX12" fmla="*/ 374650 w 2482850"/>
              <a:gd name="connsiteY12" fmla="*/ 298452 h 1183140"/>
              <a:gd name="connsiteX13" fmla="*/ 374650 w 2482850"/>
              <a:gd name="connsiteY13" fmla="*/ 501652 h 1183140"/>
              <a:gd name="connsiteX14" fmla="*/ 444500 w 2482850"/>
              <a:gd name="connsiteY14" fmla="*/ 317502 h 1183140"/>
              <a:gd name="connsiteX15" fmla="*/ 444500 w 2482850"/>
              <a:gd name="connsiteY15" fmla="*/ 457202 h 1183140"/>
              <a:gd name="connsiteX16" fmla="*/ 488950 w 2482850"/>
              <a:gd name="connsiteY16" fmla="*/ 323852 h 1183140"/>
              <a:gd name="connsiteX17" fmla="*/ 501650 w 2482850"/>
              <a:gd name="connsiteY17" fmla="*/ 450852 h 1183140"/>
              <a:gd name="connsiteX18" fmla="*/ 501650 w 2482850"/>
              <a:gd name="connsiteY18" fmla="*/ 298452 h 1183140"/>
              <a:gd name="connsiteX19" fmla="*/ 577850 w 2482850"/>
              <a:gd name="connsiteY19" fmla="*/ 609602 h 1183140"/>
              <a:gd name="connsiteX20" fmla="*/ 628650 w 2482850"/>
              <a:gd name="connsiteY20" fmla="*/ 133352 h 1183140"/>
              <a:gd name="connsiteX21" fmla="*/ 654050 w 2482850"/>
              <a:gd name="connsiteY21" fmla="*/ 292102 h 1183140"/>
              <a:gd name="connsiteX22" fmla="*/ 723900 w 2482850"/>
              <a:gd name="connsiteY22" fmla="*/ 107952 h 1183140"/>
              <a:gd name="connsiteX23" fmla="*/ 730250 w 2482850"/>
              <a:gd name="connsiteY23" fmla="*/ 241302 h 1183140"/>
              <a:gd name="connsiteX24" fmla="*/ 793750 w 2482850"/>
              <a:gd name="connsiteY24" fmla="*/ 120652 h 1183140"/>
              <a:gd name="connsiteX25" fmla="*/ 793750 w 2482850"/>
              <a:gd name="connsiteY25" fmla="*/ 247652 h 1183140"/>
              <a:gd name="connsiteX26" fmla="*/ 869950 w 2482850"/>
              <a:gd name="connsiteY26" fmla="*/ 25402 h 1183140"/>
              <a:gd name="connsiteX27" fmla="*/ 914400 w 2482850"/>
              <a:gd name="connsiteY27" fmla="*/ 241302 h 1183140"/>
              <a:gd name="connsiteX28" fmla="*/ 971550 w 2482850"/>
              <a:gd name="connsiteY28" fmla="*/ 25402 h 1183140"/>
              <a:gd name="connsiteX29" fmla="*/ 990600 w 2482850"/>
              <a:gd name="connsiteY29" fmla="*/ 292102 h 1183140"/>
              <a:gd name="connsiteX30" fmla="*/ 996950 w 2482850"/>
              <a:gd name="connsiteY30" fmla="*/ 2 h 1183140"/>
              <a:gd name="connsiteX31" fmla="*/ 1066800 w 2482850"/>
              <a:gd name="connsiteY31" fmla="*/ 285752 h 1183140"/>
              <a:gd name="connsiteX32" fmla="*/ 1073150 w 2482850"/>
              <a:gd name="connsiteY32" fmla="*/ 12702 h 1183140"/>
              <a:gd name="connsiteX33" fmla="*/ 1092200 w 2482850"/>
              <a:gd name="connsiteY33" fmla="*/ 196852 h 1183140"/>
              <a:gd name="connsiteX34" fmla="*/ 1200150 w 2482850"/>
              <a:gd name="connsiteY34" fmla="*/ 781052 h 1183140"/>
              <a:gd name="connsiteX35" fmla="*/ 1231900 w 2482850"/>
              <a:gd name="connsiteY35" fmla="*/ 666752 h 1183140"/>
              <a:gd name="connsiteX36" fmla="*/ 1301750 w 2482850"/>
              <a:gd name="connsiteY36" fmla="*/ 889002 h 1183140"/>
              <a:gd name="connsiteX37" fmla="*/ 1314450 w 2482850"/>
              <a:gd name="connsiteY37" fmla="*/ 717552 h 1183140"/>
              <a:gd name="connsiteX38" fmla="*/ 1327150 w 2482850"/>
              <a:gd name="connsiteY38" fmla="*/ 977902 h 1183140"/>
              <a:gd name="connsiteX39" fmla="*/ 1371600 w 2482850"/>
              <a:gd name="connsiteY39" fmla="*/ 692152 h 1183140"/>
              <a:gd name="connsiteX40" fmla="*/ 1606550 w 2482850"/>
              <a:gd name="connsiteY40" fmla="*/ 1181102 h 1183140"/>
              <a:gd name="connsiteX41" fmla="*/ 1644650 w 2482850"/>
              <a:gd name="connsiteY41" fmla="*/ 869952 h 1183140"/>
              <a:gd name="connsiteX42" fmla="*/ 1701800 w 2482850"/>
              <a:gd name="connsiteY42" fmla="*/ 952502 h 1183140"/>
              <a:gd name="connsiteX43" fmla="*/ 1765300 w 2482850"/>
              <a:gd name="connsiteY43" fmla="*/ 749302 h 1183140"/>
              <a:gd name="connsiteX44" fmla="*/ 1784350 w 2482850"/>
              <a:gd name="connsiteY44" fmla="*/ 869952 h 1183140"/>
              <a:gd name="connsiteX45" fmla="*/ 1790700 w 2482850"/>
              <a:gd name="connsiteY45" fmla="*/ 654052 h 1183140"/>
              <a:gd name="connsiteX46" fmla="*/ 1835150 w 2482850"/>
              <a:gd name="connsiteY46" fmla="*/ 914402 h 1183140"/>
              <a:gd name="connsiteX47" fmla="*/ 1873250 w 2482850"/>
              <a:gd name="connsiteY47" fmla="*/ 533402 h 1183140"/>
              <a:gd name="connsiteX48" fmla="*/ 1873250 w 2482850"/>
              <a:gd name="connsiteY48" fmla="*/ 717552 h 1183140"/>
              <a:gd name="connsiteX49" fmla="*/ 1930400 w 2482850"/>
              <a:gd name="connsiteY49" fmla="*/ 501652 h 1183140"/>
              <a:gd name="connsiteX50" fmla="*/ 1968500 w 2482850"/>
              <a:gd name="connsiteY50" fmla="*/ 685802 h 1183140"/>
              <a:gd name="connsiteX51" fmla="*/ 1981200 w 2482850"/>
              <a:gd name="connsiteY51" fmla="*/ 514352 h 1183140"/>
              <a:gd name="connsiteX52" fmla="*/ 2095500 w 2482850"/>
              <a:gd name="connsiteY52" fmla="*/ 723902 h 1183140"/>
              <a:gd name="connsiteX53" fmla="*/ 2114550 w 2482850"/>
              <a:gd name="connsiteY53" fmla="*/ 495302 h 1183140"/>
              <a:gd name="connsiteX54" fmla="*/ 2127250 w 2482850"/>
              <a:gd name="connsiteY54" fmla="*/ 704852 h 1183140"/>
              <a:gd name="connsiteX55" fmla="*/ 2139950 w 2482850"/>
              <a:gd name="connsiteY55" fmla="*/ 571502 h 1183140"/>
              <a:gd name="connsiteX56" fmla="*/ 2139950 w 2482850"/>
              <a:gd name="connsiteY56" fmla="*/ 685802 h 1183140"/>
              <a:gd name="connsiteX57" fmla="*/ 2190750 w 2482850"/>
              <a:gd name="connsiteY57" fmla="*/ 577852 h 1183140"/>
              <a:gd name="connsiteX58" fmla="*/ 2235200 w 2482850"/>
              <a:gd name="connsiteY58" fmla="*/ 742952 h 1183140"/>
              <a:gd name="connsiteX59" fmla="*/ 2235200 w 2482850"/>
              <a:gd name="connsiteY59" fmla="*/ 514352 h 1183140"/>
              <a:gd name="connsiteX60" fmla="*/ 2286000 w 2482850"/>
              <a:gd name="connsiteY60" fmla="*/ 781052 h 1183140"/>
              <a:gd name="connsiteX61" fmla="*/ 2330450 w 2482850"/>
              <a:gd name="connsiteY61" fmla="*/ 533402 h 1183140"/>
              <a:gd name="connsiteX62" fmla="*/ 2343150 w 2482850"/>
              <a:gd name="connsiteY62" fmla="*/ 800102 h 1183140"/>
              <a:gd name="connsiteX63" fmla="*/ 2413000 w 2482850"/>
              <a:gd name="connsiteY63" fmla="*/ 571502 h 1183140"/>
              <a:gd name="connsiteX64" fmla="*/ 2482850 w 2482850"/>
              <a:gd name="connsiteY64" fmla="*/ 844552 h 1183140"/>
              <a:gd name="connsiteX0" fmla="*/ 0 w 2482850"/>
              <a:gd name="connsiteY0" fmla="*/ 438152 h 1183140"/>
              <a:gd name="connsiteX1" fmla="*/ 38100 w 2482850"/>
              <a:gd name="connsiteY1" fmla="*/ 558802 h 1183140"/>
              <a:gd name="connsiteX2" fmla="*/ 82550 w 2482850"/>
              <a:gd name="connsiteY2" fmla="*/ 381002 h 1183140"/>
              <a:gd name="connsiteX3" fmla="*/ 95250 w 2482850"/>
              <a:gd name="connsiteY3" fmla="*/ 596902 h 1183140"/>
              <a:gd name="connsiteX4" fmla="*/ 165100 w 2482850"/>
              <a:gd name="connsiteY4" fmla="*/ 342902 h 1183140"/>
              <a:gd name="connsiteX5" fmla="*/ 165100 w 2482850"/>
              <a:gd name="connsiteY5" fmla="*/ 603252 h 1183140"/>
              <a:gd name="connsiteX6" fmla="*/ 234950 w 2482850"/>
              <a:gd name="connsiteY6" fmla="*/ 374652 h 1183140"/>
              <a:gd name="connsiteX7" fmla="*/ 298450 w 2482850"/>
              <a:gd name="connsiteY7" fmla="*/ 546102 h 1183140"/>
              <a:gd name="connsiteX8" fmla="*/ 298450 w 2482850"/>
              <a:gd name="connsiteY8" fmla="*/ 311152 h 1183140"/>
              <a:gd name="connsiteX9" fmla="*/ 330200 w 2482850"/>
              <a:gd name="connsiteY9" fmla="*/ 508002 h 1183140"/>
              <a:gd name="connsiteX10" fmla="*/ 330200 w 2482850"/>
              <a:gd name="connsiteY10" fmla="*/ 317502 h 1183140"/>
              <a:gd name="connsiteX11" fmla="*/ 355600 w 2482850"/>
              <a:gd name="connsiteY11" fmla="*/ 520702 h 1183140"/>
              <a:gd name="connsiteX12" fmla="*/ 374650 w 2482850"/>
              <a:gd name="connsiteY12" fmla="*/ 298452 h 1183140"/>
              <a:gd name="connsiteX13" fmla="*/ 374650 w 2482850"/>
              <a:gd name="connsiteY13" fmla="*/ 501652 h 1183140"/>
              <a:gd name="connsiteX14" fmla="*/ 444500 w 2482850"/>
              <a:gd name="connsiteY14" fmla="*/ 317502 h 1183140"/>
              <a:gd name="connsiteX15" fmla="*/ 444500 w 2482850"/>
              <a:gd name="connsiteY15" fmla="*/ 457202 h 1183140"/>
              <a:gd name="connsiteX16" fmla="*/ 488950 w 2482850"/>
              <a:gd name="connsiteY16" fmla="*/ 323852 h 1183140"/>
              <a:gd name="connsiteX17" fmla="*/ 501650 w 2482850"/>
              <a:gd name="connsiteY17" fmla="*/ 450852 h 1183140"/>
              <a:gd name="connsiteX18" fmla="*/ 501650 w 2482850"/>
              <a:gd name="connsiteY18" fmla="*/ 298452 h 1183140"/>
              <a:gd name="connsiteX19" fmla="*/ 577850 w 2482850"/>
              <a:gd name="connsiteY19" fmla="*/ 609602 h 1183140"/>
              <a:gd name="connsiteX20" fmla="*/ 628650 w 2482850"/>
              <a:gd name="connsiteY20" fmla="*/ 133352 h 1183140"/>
              <a:gd name="connsiteX21" fmla="*/ 654050 w 2482850"/>
              <a:gd name="connsiteY21" fmla="*/ 292102 h 1183140"/>
              <a:gd name="connsiteX22" fmla="*/ 723900 w 2482850"/>
              <a:gd name="connsiteY22" fmla="*/ 107952 h 1183140"/>
              <a:gd name="connsiteX23" fmla="*/ 730250 w 2482850"/>
              <a:gd name="connsiteY23" fmla="*/ 241302 h 1183140"/>
              <a:gd name="connsiteX24" fmla="*/ 793750 w 2482850"/>
              <a:gd name="connsiteY24" fmla="*/ 120652 h 1183140"/>
              <a:gd name="connsiteX25" fmla="*/ 793750 w 2482850"/>
              <a:gd name="connsiteY25" fmla="*/ 247652 h 1183140"/>
              <a:gd name="connsiteX26" fmla="*/ 869950 w 2482850"/>
              <a:gd name="connsiteY26" fmla="*/ 25402 h 1183140"/>
              <a:gd name="connsiteX27" fmla="*/ 863600 w 2482850"/>
              <a:gd name="connsiteY27" fmla="*/ 254002 h 1183140"/>
              <a:gd name="connsiteX28" fmla="*/ 971550 w 2482850"/>
              <a:gd name="connsiteY28" fmla="*/ 25402 h 1183140"/>
              <a:gd name="connsiteX29" fmla="*/ 990600 w 2482850"/>
              <a:gd name="connsiteY29" fmla="*/ 292102 h 1183140"/>
              <a:gd name="connsiteX30" fmla="*/ 996950 w 2482850"/>
              <a:gd name="connsiteY30" fmla="*/ 2 h 1183140"/>
              <a:gd name="connsiteX31" fmla="*/ 1066800 w 2482850"/>
              <a:gd name="connsiteY31" fmla="*/ 285752 h 1183140"/>
              <a:gd name="connsiteX32" fmla="*/ 1073150 w 2482850"/>
              <a:gd name="connsiteY32" fmla="*/ 12702 h 1183140"/>
              <a:gd name="connsiteX33" fmla="*/ 1092200 w 2482850"/>
              <a:gd name="connsiteY33" fmla="*/ 196852 h 1183140"/>
              <a:gd name="connsiteX34" fmla="*/ 1200150 w 2482850"/>
              <a:gd name="connsiteY34" fmla="*/ 781052 h 1183140"/>
              <a:gd name="connsiteX35" fmla="*/ 1231900 w 2482850"/>
              <a:gd name="connsiteY35" fmla="*/ 666752 h 1183140"/>
              <a:gd name="connsiteX36" fmla="*/ 1301750 w 2482850"/>
              <a:gd name="connsiteY36" fmla="*/ 889002 h 1183140"/>
              <a:gd name="connsiteX37" fmla="*/ 1314450 w 2482850"/>
              <a:gd name="connsiteY37" fmla="*/ 717552 h 1183140"/>
              <a:gd name="connsiteX38" fmla="*/ 1327150 w 2482850"/>
              <a:gd name="connsiteY38" fmla="*/ 977902 h 1183140"/>
              <a:gd name="connsiteX39" fmla="*/ 1371600 w 2482850"/>
              <a:gd name="connsiteY39" fmla="*/ 692152 h 1183140"/>
              <a:gd name="connsiteX40" fmla="*/ 1606550 w 2482850"/>
              <a:gd name="connsiteY40" fmla="*/ 1181102 h 1183140"/>
              <a:gd name="connsiteX41" fmla="*/ 1644650 w 2482850"/>
              <a:gd name="connsiteY41" fmla="*/ 869952 h 1183140"/>
              <a:gd name="connsiteX42" fmla="*/ 1701800 w 2482850"/>
              <a:gd name="connsiteY42" fmla="*/ 952502 h 1183140"/>
              <a:gd name="connsiteX43" fmla="*/ 1765300 w 2482850"/>
              <a:gd name="connsiteY43" fmla="*/ 749302 h 1183140"/>
              <a:gd name="connsiteX44" fmla="*/ 1784350 w 2482850"/>
              <a:gd name="connsiteY44" fmla="*/ 869952 h 1183140"/>
              <a:gd name="connsiteX45" fmla="*/ 1790700 w 2482850"/>
              <a:gd name="connsiteY45" fmla="*/ 654052 h 1183140"/>
              <a:gd name="connsiteX46" fmla="*/ 1835150 w 2482850"/>
              <a:gd name="connsiteY46" fmla="*/ 914402 h 1183140"/>
              <a:gd name="connsiteX47" fmla="*/ 1873250 w 2482850"/>
              <a:gd name="connsiteY47" fmla="*/ 533402 h 1183140"/>
              <a:gd name="connsiteX48" fmla="*/ 1873250 w 2482850"/>
              <a:gd name="connsiteY48" fmla="*/ 717552 h 1183140"/>
              <a:gd name="connsiteX49" fmla="*/ 1930400 w 2482850"/>
              <a:gd name="connsiteY49" fmla="*/ 501652 h 1183140"/>
              <a:gd name="connsiteX50" fmla="*/ 1968500 w 2482850"/>
              <a:gd name="connsiteY50" fmla="*/ 685802 h 1183140"/>
              <a:gd name="connsiteX51" fmla="*/ 1981200 w 2482850"/>
              <a:gd name="connsiteY51" fmla="*/ 514352 h 1183140"/>
              <a:gd name="connsiteX52" fmla="*/ 2095500 w 2482850"/>
              <a:gd name="connsiteY52" fmla="*/ 723902 h 1183140"/>
              <a:gd name="connsiteX53" fmla="*/ 2114550 w 2482850"/>
              <a:gd name="connsiteY53" fmla="*/ 495302 h 1183140"/>
              <a:gd name="connsiteX54" fmla="*/ 2127250 w 2482850"/>
              <a:gd name="connsiteY54" fmla="*/ 704852 h 1183140"/>
              <a:gd name="connsiteX55" fmla="*/ 2139950 w 2482850"/>
              <a:gd name="connsiteY55" fmla="*/ 571502 h 1183140"/>
              <a:gd name="connsiteX56" fmla="*/ 2139950 w 2482850"/>
              <a:gd name="connsiteY56" fmla="*/ 685802 h 1183140"/>
              <a:gd name="connsiteX57" fmla="*/ 2190750 w 2482850"/>
              <a:gd name="connsiteY57" fmla="*/ 577852 h 1183140"/>
              <a:gd name="connsiteX58" fmla="*/ 2235200 w 2482850"/>
              <a:gd name="connsiteY58" fmla="*/ 742952 h 1183140"/>
              <a:gd name="connsiteX59" fmla="*/ 2235200 w 2482850"/>
              <a:gd name="connsiteY59" fmla="*/ 514352 h 1183140"/>
              <a:gd name="connsiteX60" fmla="*/ 2286000 w 2482850"/>
              <a:gd name="connsiteY60" fmla="*/ 781052 h 1183140"/>
              <a:gd name="connsiteX61" fmla="*/ 2330450 w 2482850"/>
              <a:gd name="connsiteY61" fmla="*/ 533402 h 1183140"/>
              <a:gd name="connsiteX62" fmla="*/ 2343150 w 2482850"/>
              <a:gd name="connsiteY62" fmla="*/ 800102 h 1183140"/>
              <a:gd name="connsiteX63" fmla="*/ 2413000 w 2482850"/>
              <a:gd name="connsiteY63" fmla="*/ 571502 h 1183140"/>
              <a:gd name="connsiteX64" fmla="*/ 2482850 w 2482850"/>
              <a:gd name="connsiteY64" fmla="*/ 844552 h 1183140"/>
              <a:gd name="connsiteX0" fmla="*/ 0 w 2482850"/>
              <a:gd name="connsiteY0" fmla="*/ 438152 h 1183140"/>
              <a:gd name="connsiteX1" fmla="*/ 38100 w 2482850"/>
              <a:gd name="connsiteY1" fmla="*/ 558802 h 1183140"/>
              <a:gd name="connsiteX2" fmla="*/ 82550 w 2482850"/>
              <a:gd name="connsiteY2" fmla="*/ 381002 h 1183140"/>
              <a:gd name="connsiteX3" fmla="*/ 95250 w 2482850"/>
              <a:gd name="connsiteY3" fmla="*/ 596902 h 1183140"/>
              <a:gd name="connsiteX4" fmla="*/ 165100 w 2482850"/>
              <a:gd name="connsiteY4" fmla="*/ 342902 h 1183140"/>
              <a:gd name="connsiteX5" fmla="*/ 165100 w 2482850"/>
              <a:gd name="connsiteY5" fmla="*/ 603252 h 1183140"/>
              <a:gd name="connsiteX6" fmla="*/ 234950 w 2482850"/>
              <a:gd name="connsiteY6" fmla="*/ 374652 h 1183140"/>
              <a:gd name="connsiteX7" fmla="*/ 298450 w 2482850"/>
              <a:gd name="connsiteY7" fmla="*/ 546102 h 1183140"/>
              <a:gd name="connsiteX8" fmla="*/ 298450 w 2482850"/>
              <a:gd name="connsiteY8" fmla="*/ 311152 h 1183140"/>
              <a:gd name="connsiteX9" fmla="*/ 330200 w 2482850"/>
              <a:gd name="connsiteY9" fmla="*/ 508002 h 1183140"/>
              <a:gd name="connsiteX10" fmla="*/ 330200 w 2482850"/>
              <a:gd name="connsiteY10" fmla="*/ 317502 h 1183140"/>
              <a:gd name="connsiteX11" fmla="*/ 355600 w 2482850"/>
              <a:gd name="connsiteY11" fmla="*/ 520702 h 1183140"/>
              <a:gd name="connsiteX12" fmla="*/ 374650 w 2482850"/>
              <a:gd name="connsiteY12" fmla="*/ 298452 h 1183140"/>
              <a:gd name="connsiteX13" fmla="*/ 374650 w 2482850"/>
              <a:gd name="connsiteY13" fmla="*/ 501652 h 1183140"/>
              <a:gd name="connsiteX14" fmla="*/ 444500 w 2482850"/>
              <a:gd name="connsiteY14" fmla="*/ 317502 h 1183140"/>
              <a:gd name="connsiteX15" fmla="*/ 444500 w 2482850"/>
              <a:gd name="connsiteY15" fmla="*/ 457202 h 1183140"/>
              <a:gd name="connsiteX16" fmla="*/ 488950 w 2482850"/>
              <a:gd name="connsiteY16" fmla="*/ 323852 h 1183140"/>
              <a:gd name="connsiteX17" fmla="*/ 501650 w 2482850"/>
              <a:gd name="connsiteY17" fmla="*/ 450852 h 1183140"/>
              <a:gd name="connsiteX18" fmla="*/ 501650 w 2482850"/>
              <a:gd name="connsiteY18" fmla="*/ 298452 h 1183140"/>
              <a:gd name="connsiteX19" fmla="*/ 577850 w 2482850"/>
              <a:gd name="connsiteY19" fmla="*/ 609602 h 1183140"/>
              <a:gd name="connsiteX20" fmla="*/ 628650 w 2482850"/>
              <a:gd name="connsiteY20" fmla="*/ 133352 h 1183140"/>
              <a:gd name="connsiteX21" fmla="*/ 654050 w 2482850"/>
              <a:gd name="connsiteY21" fmla="*/ 292102 h 1183140"/>
              <a:gd name="connsiteX22" fmla="*/ 723900 w 2482850"/>
              <a:gd name="connsiteY22" fmla="*/ 107952 h 1183140"/>
              <a:gd name="connsiteX23" fmla="*/ 730250 w 2482850"/>
              <a:gd name="connsiteY23" fmla="*/ 241302 h 1183140"/>
              <a:gd name="connsiteX24" fmla="*/ 793750 w 2482850"/>
              <a:gd name="connsiteY24" fmla="*/ 120652 h 1183140"/>
              <a:gd name="connsiteX25" fmla="*/ 793750 w 2482850"/>
              <a:gd name="connsiteY25" fmla="*/ 247652 h 1183140"/>
              <a:gd name="connsiteX26" fmla="*/ 857250 w 2482850"/>
              <a:gd name="connsiteY26" fmla="*/ 31752 h 1183140"/>
              <a:gd name="connsiteX27" fmla="*/ 863600 w 2482850"/>
              <a:gd name="connsiteY27" fmla="*/ 254002 h 1183140"/>
              <a:gd name="connsiteX28" fmla="*/ 971550 w 2482850"/>
              <a:gd name="connsiteY28" fmla="*/ 25402 h 1183140"/>
              <a:gd name="connsiteX29" fmla="*/ 990600 w 2482850"/>
              <a:gd name="connsiteY29" fmla="*/ 292102 h 1183140"/>
              <a:gd name="connsiteX30" fmla="*/ 996950 w 2482850"/>
              <a:gd name="connsiteY30" fmla="*/ 2 h 1183140"/>
              <a:gd name="connsiteX31" fmla="*/ 1066800 w 2482850"/>
              <a:gd name="connsiteY31" fmla="*/ 285752 h 1183140"/>
              <a:gd name="connsiteX32" fmla="*/ 1073150 w 2482850"/>
              <a:gd name="connsiteY32" fmla="*/ 12702 h 1183140"/>
              <a:gd name="connsiteX33" fmla="*/ 1092200 w 2482850"/>
              <a:gd name="connsiteY33" fmla="*/ 196852 h 1183140"/>
              <a:gd name="connsiteX34" fmla="*/ 1200150 w 2482850"/>
              <a:gd name="connsiteY34" fmla="*/ 781052 h 1183140"/>
              <a:gd name="connsiteX35" fmla="*/ 1231900 w 2482850"/>
              <a:gd name="connsiteY35" fmla="*/ 666752 h 1183140"/>
              <a:gd name="connsiteX36" fmla="*/ 1301750 w 2482850"/>
              <a:gd name="connsiteY36" fmla="*/ 889002 h 1183140"/>
              <a:gd name="connsiteX37" fmla="*/ 1314450 w 2482850"/>
              <a:gd name="connsiteY37" fmla="*/ 717552 h 1183140"/>
              <a:gd name="connsiteX38" fmla="*/ 1327150 w 2482850"/>
              <a:gd name="connsiteY38" fmla="*/ 977902 h 1183140"/>
              <a:gd name="connsiteX39" fmla="*/ 1371600 w 2482850"/>
              <a:gd name="connsiteY39" fmla="*/ 692152 h 1183140"/>
              <a:gd name="connsiteX40" fmla="*/ 1606550 w 2482850"/>
              <a:gd name="connsiteY40" fmla="*/ 1181102 h 1183140"/>
              <a:gd name="connsiteX41" fmla="*/ 1644650 w 2482850"/>
              <a:gd name="connsiteY41" fmla="*/ 869952 h 1183140"/>
              <a:gd name="connsiteX42" fmla="*/ 1701800 w 2482850"/>
              <a:gd name="connsiteY42" fmla="*/ 952502 h 1183140"/>
              <a:gd name="connsiteX43" fmla="*/ 1765300 w 2482850"/>
              <a:gd name="connsiteY43" fmla="*/ 749302 h 1183140"/>
              <a:gd name="connsiteX44" fmla="*/ 1784350 w 2482850"/>
              <a:gd name="connsiteY44" fmla="*/ 869952 h 1183140"/>
              <a:gd name="connsiteX45" fmla="*/ 1790700 w 2482850"/>
              <a:gd name="connsiteY45" fmla="*/ 654052 h 1183140"/>
              <a:gd name="connsiteX46" fmla="*/ 1835150 w 2482850"/>
              <a:gd name="connsiteY46" fmla="*/ 914402 h 1183140"/>
              <a:gd name="connsiteX47" fmla="*/ 1873250 w 2482850"/>
              <a:gd name="connsiteY47" fmla="*/ 533402 h 1183140"/>
              <a:gd name="connsiteX48" fmla="*/ 1873250 w 2482850"/>
              <a:gd name="connsiteY48" fmla="*/ 717552 h 1183140"/>
              <a:gd name="connsiteX49" fmla="*/ 1930400 w 2482850"/>
              <a:gd name="connsiteY49" fmla="*/ 501652 h 1183140"/>
              <a:gd name="connsiteX50" fmla="*/ 1968500 w 2482850"/>
              <a:gd name="connsiteY50" fmla="*/ 685802 h 1183140"/>
              <a:gd name="connsiteX51" fmla="*/ 1981200 w 2482850"/>
              <a:gd name="connsiteY51" fmla="*/ 514352 h 1183140"/>
              <a:gd name="connsiteX52" fmla="*/ 2095500 w 2482850"/>
              <a:gd name="connsiteY52" fmla="*/ 723902 h 1183140"/>
              <a:gd name="connsiteX53" fmla="*/ 2114550 w 2482850"/>
              <a:gd name="connsiteY53" fmla="*/ 495302 h 1183140"/>
              <a:gd name="connsiteX54" fmla="*/ 2127250 w 2482850"/>
              <a:gd name="connsiteY54" fmla="*/ 704852 h 1183140"/>
              <a:gd name="connsiteX55" fmla="*/ 2139950 w 2482850"/>
              <a:gd name="connsiteY55" fmla="*/ 571502 h 1183140"/>
              <a:gd name="connsiteX56" fmla="*/ 2139950 w 2482850"/>
              <a:gd name="connsiteY56" fmla="*/ 685802 h 1183140"/>
              <a:gd name="connsiteX57" fmla="*/ 2190750 w 2482850"/>
              <a:gd name="connsiteY57" fmla="*/ 577852 h 1183140"/>
              <a:gd name="connsiteX58" fmla="*/ 2235200 w 2482850"/>
              <a:gd name="connsiteY58" fmla="*/ 742952 h 1183140"/>
              <a:gd name="connsiteX59" fmla="*/ 2235200 w 2482850"/>
              <a:gd name="connsiteY59" fmla="*/ 514352 h 1183140"/>
              <a:gd name="connsiteX60" fmla="*/ 2286000 w 2482850"/>
              <a:gd name="connsiteY60" fmla="*/ 781052 h 1183140"/>
              <a:gd name="connsiteX61" fmla="*/ 2330450 w 2482850"/>
              <a:gd name="connsiteY61" fmla="*/ 533402 h 1183140"/>
              <a:gd name="connsiteX62" fmla="*/ 2343150 w 2482850"/>
              <a:gd name="connsiteY62" fmla="*/ 800102 h 1183140"/>
              <a:gd name="connsiteX63" fmla="*/ 2413000 w 2482850"/>
              <a:gd name="connsiteY63" fmla="*/ 571502 h 1183140"/>
              <a:gd name="connsiteX64" fmla="*/ 2482850 w 2482850"/>
              <a:gd name="connsiteY64" fmla="*/ 844552 h 1183140"/>
              <a:gd name="connsiteX0" fmla="*/ 0 w 2482850"/>
              <a:gd name="connsiteY0" fmla="*/ 457202 h 1202190"/>
              <a:gd name="connsiteX1" fmla="*/ 38100 w 2482850"/>
              <a:gd name="connsiteY1" fmla="*/ 577852 h 1202190"/>
              <a:gd name="connsiteX2" fmla="*/ 82550 w 2482850"/>
              <a:gd name="connsiteY2" fmla="*/ 400052 h 1202190"/>
              <a:gd name="connsiteX3" fmla="*/ 95250 w 2482850"/>
              <a:gd name="connsiteY3" fmla="*/ 615952 h 1202190"/>
              <a:gd name="connsiteX4" fmla="*/ 165100 w 2482850"/>
              <a:gd name="connsiteY4" fmla="*/ 361952 h 1202190"/>
              <a:gd name="connsiteX5" fmla="*/ 165100 w 2482850"/>
              <a:gd name="connsiteY5" fmla="*/ 622302 h 1202190"/>
              <a:gd name="connsiteX6" fmla="*/ 234950 w 2482850"/>
              <a:gd name="connsiteY6" fmla="*/ 393702 h 1202190"/>
              <a:gd name="connsiteX7" fmla="*/ 298450 w 2482850"/>
              <a:gd name="connsiteY7" fmla="*/ 565152 h 1202190"/>
              <a:gd name="connsiteX8" fmla="*/ 298450 w 2482850"/>
              <a:gd name="connsiteY8" fmla="*/ 330202 h 1202190"/>
              <a:gd name="connsiteX9" fmla="*/ 330200 w 2482850"/>
              <a:gd name="connsiteY9" fmla="*/ 527052 h 1202190"/>
              <a:gd name="connsiteX10" fmla="*/ 330200 w 2482850"/>
              <a:gd name="connsiteY10" fmla="*/ 336552 h 1202190"/>
              <a:gd name="connsiteX11" fmla="*/ 355600 w 2482850"/>
              <a:gd name="connsiteY11" fmla="*/ 539752 h 1202190"/>
              <a:gd name="connsiteX12" fmla="*/ 374650 w 2482850"/>
              <a:gd name="connsiteY12" fmla="*/ 317502 h 1202190"/>
              <a:gd name="connsiteX13" fmla="*/ 374650 w 2482850"/>
              <a:gd name="connsiteY13" fmla="*/ 520702 h 1202190"/>
              <a:gd name="connsiteX14" fmla="*/ 444500 w 2482850"/>
              <a:gd name="connsiteY14" fmla="*/ 336552 h 1202190"/>
              <a:gd name="connsiteX15" fmla="*/ 444500 w 2482850"/>
              <a:gd name="connsiteY15" fmla="*/ 476252 h 1202190"/>
              <a:gd name="connsiteX16" fmla="*/ 488950 w 2482850"/>
              <a:gd name="connsiteY16" fmla="*/ 342902 h 1202190"/>
              <a:gd name="connsiteX17" fmla="*/ 501650 w 2482850"/>
              <a:gd name="connsiteY17" fmla="*/ 469902 h 1202190"/>
              <a:gd name="connsiteX18" fmla="*/ 501650 w 2482850"/>
              <a:gd name="connsiteY18" fmla="*/ 317502 h 1202190"/>
              <a:gd name="connsiteX19" fmla="*/ 577850 w 2482850"/>
              <a:gd name="connsiteY19" fmla="*/ 628652 h 1202190"/>
              <a:gd name="connsiteX20" fmla="*/ 628650 w 2482850"/>
              <a:gd name="connsiteY20" fmla="*/ 152402 h 1202190"/>
              <a:gd name="connsiteX21" fmla="*/ 654050 w 2482850"/>
              <a:gd name="connsiteY21" fmla="*/ 311152 h 1202190"/>
              <a:gd name="connsiteX22" fmla="*/ 723900 w 2482850"/>
              <a:gd name="connsiteY22" fmla="*/ 127002 h 1202190"/>
              <a:gd name="connsiteX23" fmla="*/ 730250 w 2482850"/>
              <a:gd name="connsiteY23" fmla="*/ 260352 h 1202190"/>
              <a:gd name="connsiteX24" fmla="*/ 793750 w 2482850"/>
              <a:gd name="connsiteY24" fmla="*/ 139702 h 1202190"/>
              <a:gd name="connsiteX25" fmla="*/ 793750 w 2482850"/>
              <a:gd name="connsiteY25" fmla="*/ 266702 h 1202190"/>
              <a:gd name="connsiteX26" fmla="*/ 857250 w 2482850"/>
              <a:gd name="connsiteY26" fmla="*/ 50802 h 1202190"/>
              <a:gd name="connsiteX27" fmla="*/ 863600 w 2482850"/>
              <a:gd name="connsiteY27" fmla="*/ 273052 h 1202190"/>
              <a:gd name="connsiteX28" fmla="*/ 971550 w 2482850"/>
              <a:gd name="connsiteY28" fmla="*/ 44452 h 1202190"/>
              <a:gd name="connsiteX29" fmla="*/ 990600 w 2482850"/>
              <a:gd name="connsiteY29" fmla="*/ 311152 h 1202190"/>
              <a:gd name="connsiteX30" fmla="*/ 1041400 w 2482850"/>
              <a:gd name="connsiteY30" fmla="*/ 2 h 1202190"/>
              <a:gd name="connsiteX31" fmla="*/ 1066800 w 2482850"/>
              <a:gd name="connsiteY31" fmla="*/ 304802 h 1202190"/>
              <a:gd name="connsiteX32" fmla="*/ 1073150 w 2482850"/>
              <a:gd name="connsiteY32" fmla="*/ 31752 h 1202190"/>
              <a:gd name="connsiteX33" fmla="*/ 1092200 w 2482850"/>
              <a:gd name="connsiteY33" fmla="*/ 215902 h 1202190"/>
              <a:gd name="connsiteX34" fmla="*/ 1200150 w 2482850"/>
              <a:gd name="connsiteY34" fmla="*/ 800102 h 1202190"/>
              <a:gd name="connsiteX35" fmla="*/ 1231900 w 2482850"/>
              <a:gd name="connsiteY35" fmla="*/ 685802 h 1202190"/>
              <a:gd name="connsiteX36" fmla="*/ 1301750 w 2482850"/>
              <a:gd name="connsiteY36" fmla="*/ 908052 h 1202190"/>
              <a:gd name="connsiteX37" fmla="*/ 1314450 w 2482850"/>
              <a:gd name="connsiteY37" fmla="*/ 736602 h 1202190"/>
              <a:gd name="connsiteX38" fmla="*/ 1327150 w 2482850"/>
              <a:gd name="connsiteY38" fmla="*/ 996952 h 1202190"/>
              <a:gd name="connsiteX39" fmla="*/ 1371600 w 2482850"/>
              <a:gd name="connsiteY39" fmla="*/ 711202 h 1202190"/>
              <a:gd name="connsiteX40" fmla="*/ 1606550 w 2482850"/>
              <a:gd name="connsiteY40" fmla="*/ 1200152 h 1202190"/>
              <a:gd name="connsiteX41" fmla="*/ 1644650 w 2482850"/>
              <a:gd name="connsiteY41" fmla="*/ 889002 h 1202190"/>
              <a:gd name="connsiteX42" fmla="*/ 1701800 w 2482850"/>
              <a:gd name="connsiteY42" fmla="*/ 971552 h 1202190"/>
              <a:gd name="connsiteX43" fmla="*/ 1765300 w 2482850"/>
              <a:gd name="connsiteY43" fmla="*/ 768352 h 1202190"/>
              <a:gd name="connsiteX44" fmla="*/ 1784350 w 2482850"/>
              <a:gd name="connsiteY44" fmla="*/ 889002 h 1202190"/>
              <a:gd name="connsiteX45" fmla="*/ 1790700 w 2482850"/>
              <a:gd name="connsiteY45" fmla="*/ 673102 h 1202190"/>
              <a:gd name="connsiteX46" fmla="*/ 1835150 w 2482850"/>
              <a:gd name="connsiteY46" fmla="*/ 933452 h 1202190"/>
              <a:gd name="connsiteX47" fmla="*/ 1873250 w 2482850"/>
              <a:gd name="connsiteY47" fmla="*/ 552452 h 1202190"/>
              <a:gd name="connsiteX48" fmla="*/ 1873250 w 2482850"/>
              <a:gd name="connsiteY48" fmla="*/ 736602 h 1202190"/>
              <a:gd name="connsiteX49" fmla="*/ 1930400 w 2482850"/>
              <a:gd name="connsiteY49" fmla="*/ 520702 h 1202190"/>
              <a:gd name="connsiteX50" fmla="*/ 1968500 w 2482850"/>
              <a:gd name="connsiteY50" fmla="*/ 704852 h 1202190"/>
              <a:gd name="connsiteX51" fmla="*/ 1981200 w 2482850"/>
              <a:gd name="connsiteY51" fmla="*/ 533402 h 1202190"/>
              <a:gd name="connsiteX52" fmla="*/ 2095500 w 2482850"/>
              <a:gd name="connsiteY52" fmla="*/ 742952 h 1202190"/>
              <a:gd name="connsiteX53" fmla="*/ 2114550 w 2482850"/>
              <a:gd name="connsiteY53" fmla="*/ 514352 h 1202190"/>
              <a:gd name="connsiteX54" fmla="*/ 2127250 w 2482850"/>
              <a:gd name="connsiteY54" fmla="*/ 723902 h 1202190"/>
              <a:gd name="connsiteX55" fmla="*/ 2139950 w 2482850"/>
              <a:gd name="connsiteY55" fmla="*/ 590552 h 1202190"/>
              <a:gd name="connsiteX56" fmla="*/ 2139950 w 2482850"/>
              <a:gd name="connsiteY56" fmla="*/ 704852 h 1202190"/>
              <a:gd name="connsiteX57" fmla="*/ 2190750 w 2482850"/>
              <a:gd name="connsiteY57" fmla="*/ 596902 h 1202190"/>
              <a:gd name="connsiteX58" fmla="*/ 2235200 w 2482850"/>
              <a:gd name="connsiteY58" fmla="*/ 762002 h 1202190"/>
              <a:gd name="connsiteX59" fmla="*/ 2235200 w 2482850"/>
              <a:gd name="connsiteY59" fmla="*/ 533402 h 1202190"/>
              <a:gd name="connsiteX60" fmla="*/ 2286000 w 2482850"/>
              <a:gd name="connsiteY60" fmla="*/ 800102 h 1202190"/>
              <a:gd name="connsiteX61" fmla="*/ 2330450 w 2482850"/>
              <a:gd name="connsiteY61" fmla="*/ 552452 h 1202190"/>
              <a:gd name="connsiteX62" fmla="*/ 2343150 w 2482850"/>
              <a:gd name="connsiteY62" fmla="*/ 819152 h 1202190"/>
              <a:gd name="connsiteX63" fmla="*/ 2413000 w 2482850"/>
              <a:gd name="connsiteY63" fmla="*/ 590552 h 1202190"/>
              <a:gd name="connsiteX64" fmla="*/ 2482850 w 2482850"/>
              <a:gd name="connsiteY64" fmla="*/ 863602 h 1202190"/>
              <a:gd name="connsiteX0" fmla="*/ 0 w 2482850"/>
              <a:gd name="connsiteY0" fmla="*/ 838251 h 1583239"/>
              <a:gd name="connsiteX1" fmla="*/ 38100 w 2482850"/>
              <a:gd name="connsiteY1" fmla="*/ 958901 h 1583239"/>
              <a:gd name="connsiteX2" fmla="*/ 82550 w 2482850"/>
              <a:gd name="connsiteY2" fmla="*/ 781101 h 1583239"/>
              <a:gd name="connsiteX3" fmla="*/ 95250 w 2482850"/>
              <a:gd name="connsiteY3" fmla="*/ 997001 h 1583239"/>
              <a:gd name="connsiteX4" fmla="*/ 165100 w 2482850"/>
              <a:gd name="connsiteY4" fmla="*/ 743001 h 1583239"/>
              <a:gd name="connsiteX5" fmla="*/ 165100 w 2482850"/>
              <a:gd name="connsiteY5" fmla="*/ 1003351 h 1583239"/>
              <a:gd name="connsiteX6" fmla="*/ 234950 w 2482850"/>
              <a:gd name="connsiteY6" fmla="*/ 774751 h 1583239"/>
              <a:gd name="connsiteX7" fmla="*/ 298450 w 2482850"/>
              <a:gd name="connsiteY7" fmla="*/ 946201 h 1583239"/>
              <a:gd name="connsiteX8" fmla="*/ 298450 w 2482850"/>
              <a:gd name="connsiteY8" fmla="*/ 711251 h 1583239"/>
              <a:gd name="connsiteX9" fmla="*/ 330200 w 2482850"/>
              <a:gd name="connsiteY9" fmla="*/ 908101 h 1583239"/>
              <a:gd name="connsiteX10" fmla="*/ 330200 w 2482850"/>
              <a:gd name="connsiteY10" fmla="*/ 717601 h 1583239"/>
              <a:gd name="connsiteX11" fmla="*/ 355600 w 2482850"/>
              <a:gd name="connsiteY11" fmla="*/ 920801 h 1583239"/>
              <a:gd name="connsiteX12" fmla="*/ 374650 w 2482850"/>
              <a:gd name="connsiteY12" fmla="*/ 698551 h 1583239"/>
              <a:gd name="connsiteX13" fmla="*/ 374650 w 2482850"/>
              <a:gd name="connsiteY13" fmla="*/ 901751 h 1583239"/>
              <a:gd name="connsiteX14" fmla="*/ 444500 w 2482850"/>
              <a:gd name="connsiteY14" fmla="*/ 717601 h 1583239"/>
              <a:gd name="connsiteX15" fmla="*/ 444500 w 2482850"/>
              <a:gd name="connsiteY15" fmla="*/ 857301 h 1583239"/>
              <a:gd name="connsiteX16" fmla="*/ 488950 w 2482850"/>
              <a:gd name="connsiteY16" fmla="*/ 723951 h 1583239"/>
              <a:gd name="connsiteX17" fmla="*/ 501650 w 2482850"/>
              <a:gd name="connsiteY17" fmla="*/ 850951 h 1583239"/>
              <a:gd name="connsiteX18" fmla="*/ 501650 w 2482850"/>
              <a:gd name="connsiteY18" fmla="*/ 698551 h 1583239"/>
              <a:gd name="connsiteX19" fmla="*/ 577850 w 2482850"/>
              <a:gd name="connsiteY19" fmla="*/ 1009701 h 1583239"/>
              <a:gd name="connsiteX20" fmla="*/ 628650 w 2482850"/>
              <a:gd name="connsiteY20" fmla="*/ 533451 h 1583239"/>
              <a:gd name="connsiteX21" fmla="*/ 654050 w 2482850"/>
              <a:gd name="connsiteY21" fmla="*/ 692201 h 1583239"/>
              <a:gd name="connsiteX22" fmla="*/ 723900 w 2482850"/>
              <a:gd name="connsiteY22" fmla="*/ 508051 h 1583239"/>
              <a:gd name="connsiteX23" fmla="*/ 730250 w 2482850"/>
              <a:gd name="connsiteY23" fmla="*/ 641401 h 1583239"/>
              <a:gd name="connsiteX24" fmla="*/ 793750 w 2482850"/>
              <a:gd name="connsiteY24" fmla="*/ 520751 h 1583239"/>
              <a:gd name="connsiteX25" fmla="*/ 793750 w 2482850"/>
              <a:gd name="connsiteY25" fmla="*/ 647751 h 1583239"/>
              <a:gd name="connsiteX26" fmla="*/ 857250 w 2482850"/>
              <a:gd name="connsiteY26" fmla="*/ 431851 h 1583239"/>
              <a:gd name="connsiteX27" fmla="*/ 863600 w 2482850"/>
              <a:gd name="connsiteY27" fmla="*/ 654101 h 1583239"/>
              <a:gd name="connsiteX28" fmla="*/ 933450 w 2482850"/>
              <a:gd name="connsiteY28" fmla="*/ 51 h 1583239"/>
              <a:gd name="connsiteX29" fmla="*/ 990600 w 2482850"/>
              <a:gd name="connsiteY29" fmla="*/ 692201 h 1583239"/>
              <a:gd name="connsiteX30" fmla="*/ 1041400 w 2482850"/>
              <a:gd name="connsiteY30" fmla="*/ 381051 h 1583239"/>
              <a:gd name="connsiteX31" fmla="*/ 1066800 w 2482850"/>
              <a:gd name="connsiteY31" fmla="*/ 685851 h 1583239"/>
              <a:gd name="connsiteX32" fmla="*/ 1073150 w 2482850"/>
              <a:gd name="connsiteY32" fmla="*/ 412801 h 1583239"/>
              <a:gd name="connsiteX33" fmla="*/ 1092200 w 2482850"/>
              <a:gd name="connsiteY33" fmla="*/ 596951 h 1583239"/>
              <a:gd name="connsiteX34" fmla="*/ 1200150 w 2482850"/>
              <a:gd name="connsiteY34" fmla="*/ 1181151 h 1583239"/>
              <a:gd name="connsiteX35" fmla="*/ 1231900 w 2482850"/>
              <a:gd name="connsiteY35" fmla="*/ 1066851 h 1583239"/>
              <a:gd name="connsiteX36" fmla="*/ 1301750 w 2482850"/>
              <a:gd name="connsiteY36" fmla="*/ 1289101 h 1583239"/>
              <a:gd name="connsiteX37" fmla="*/ 1314450 w 2482850"/>
              <a:gd name="connsiteY37" fmla="*/ 1117651 h 1583239"/>
              <a:gd name="connsiteX38" fmla="*/ 1327150 w 2482850"/>
              <a:gd name="connsiteY38" fmla="*/ 1378001 h 1583239"/>
              <a:gd name="connsiteX39" fmla="*/ 1371600 w 2482850"/>
              <a:gd name="connsiteY39" fmla="*/ 1092251 h 1583239"/>
              <a:gd name="connsiteX40" fmla="*/ 1606550 w 2482850"/>
              <a:gd name="connsiteY40" fmla="*/ 1581201 h 1583239"/>
              <a:gd name="connsiteX41" fmla="*/ 1644650 w 2482850"/>
              <a:gd name="connsiteY41" fmla="*/ 1270051 h 1583239"/>
              <a:gd name="connsiteX42" fmla="*/ 1701800 w 2482850"/>
              <a:gd name="connsiteY42" fmla="*/ 1352601 h 1583239"/>
              <a:gd name="connsiteX43" fmla="*/ 1765300 w 2482850"/>
              <a:gd name="connsiteY43" fmla="*/ 1149401 h 1583239"/>
              <a:gd name="connsiteX44" fmla="*/ 1784350 w 2482850"/>
              <a:gd name="connsiteY44" fmla="*/ 1270051 h 1583239"/>
              <a:gd name="connsiteX45" fmla="*/ 1790700 w 2482850"/>
              <a:gd name="connsiteY45" fmla="*/ 1054151 h 1583239"/>
              <a:gd name="connsiteX46" fmla="*/ 1835150 w 2482850"/>
              <a:gd name="connsiteY46" fmla="*/ 1314501 h 1583239"/>
              <a:gd name="connsiteX47" fmla="*/ 1873250 w 2482850"/>
              <a:gd name="connsiteY47" fmla="*/ 933501 h 1583239"/>
              <a:gd name="connsiteX48" fmla="*/ 1873250 w 2482850"/>
              <a:gd name="connsiteY48" fmla="*/ 1117651 h 1583239"/>
              <a:gd name="connsiteX49" fmla="*/ 1930400 w 2482850"/>
              <a:gd name="connsiteY49" fmla="*/ 901751 h 1583239"/>
              <a:gd name="connsiteX50" fmla="*/ 1968500 w 2482850"/>
              <a:gd name="connsiteY50" fmla="*/ 1085901 h 1583239"/>
              <a:gd name="connsiteX51" fmla="*/ 1981200 w 2482850"/>
              <a:gd name="connsiteY51" fmla="*/ 914451 h 1583239"/>
              <a:gd name="connsiteX52" fmla="*/ 2095500 w 2482850"/>
              <a:gd name="connsiteY52" fmla="*/ 1124001 h 1583239"/>
              <a:gd name="connsiteX53" fmla="*/ 2114550 w 2482850"/>
              <a:gd name="connsiteY53" fmla="*/ 895401 h 1583239"/>
              <a:gd name="connsiteX54" fmla="*/ 2127250 w 2482850"/>
              <a:gd name="connsiteY54" fmla="*/ 1104951 h 1583239"/>
              <a:gd name="connsiteX55" fmla="*/ 2139950 w 2482850"/>
              <a:gd name="connsiteY55" fmla="*/ 971601 h 1583239"/>
              <a:gd name="connsiteX56" fmla="*/ 2139950 w 2482850"/>
              <a:gd name="connsiteY56" fmla="*/ 1085901 h 1583239"/>
              <a:gd name="connsiteX57" fmla="*/ 2190750 w 2482850"/>
              <a:gd name="connsiteY57" fmla="*/ 977951 h 1583239"/>
              <a:gd name="connsiteX58" fmla="*/ 2235200 w 2482850"/>
              <a:gd name="connsiteY58" fmla="*/ 1143051 h 1583239"/>
              <a:gd name="connsiteX59" fmla="*/ 2235200 w 2482850"/>
              <a:gd name="connsiteY59" fmla="*/ 914451 h 1583239"/>
              <a:gd name="connsiteX60" fmla="*/ 2286000 w 2482850"/>
              <a:gd name="connsiteY60" fmla="*/ 1181151 h 1583239"/>
              <a:gd name="connsiteX61" fmla="*/ 2330450 w 2482850"/>
              <a:gd name="connsiteY61" fmla="*/ 933501 h 1583239"/>
              <a:gd name="connsiteX62" fmla="*/ 2343150 w 2482850"/>
              <a:gd name="connsiteY62" fmla="*/ 1200201 h 1583239"/>
              <a:gd name="connsiteX63" fmla="*/ 2413000 w 2482850"/>
              <a:gd name="connsiteY63" fmla="*/ 971601 h 1583239"/>
              <a:gd name="connsiteX64" fmla="*/ 2482850 w 2482850"/>
              <a:gd name="connsiteY64" fmla="*/ 1244651 h 1583239"/>
              <a:gd name="connsiteX0" fmla="*/ 0 w 2482850"/>
              <a:gd name="connsiteY0" fmla="*/ 838251 h 1587616"/>
              <a:gd name="connsiteX1" fmla="*/ 38100 w 2482850"/>
              <a:gd name="connsiteY1" fmla="*/ 958901 h 1587616"/>
              <a:gd name="connsiteX2" fmla="*/ 82550 w 2482850"/>
              <a:gd name="connsiteY2" fmla="*/ 781101 h 1587616"/>
              <a:gd name="connsiteX3" fmla="*/ 95250 w 2482850"/>
              <a:gd name="connsiteY3" fmla="*/ 997001 h 1587616"/>
              <a:gd name="connsiteX4" fmla="*/ 165100 w 2482850"/>
              <a:gd name="connsiteY4" fmla="*/ 743001 h 1587616"/>
              <a:gd name="connsiteX5" fmla="*/ 165100 w 2482850"/>
              <a:gd name="connsiteY5" fmla="*/ 1003351 h 1587616"/>
              <a:gd name="connsiteX6" fmla="*/ 234950 w 2482850"/>
              <a:gd name="connsiteY6" fmla="*/ 774751 h 1587616"/>
              <a:gd name="connsiteX7" fmla="*/ 298450 w 2482850"/>
              <a:gd name="connsiteY7" fmla="*/ 946201 h 1587616"/>
              <a:gd name="connsiteX8" fmla="*/ 298450 w 2482850"/>
              <a:gd name="connsiteY8" fmla="*/ 711251 h 1587616"/>
              <a:gd name="connsiteX9" fmla="*/ 330200 w 2482850"/>
              <a:gd name="connsiteY9" fmla="*/ 908101 h 1587616"/>
              <a:gd name="connsiteX10" fmla="*/ 330200 w 2482850"/>
              <a:gd name="connsiteY10" fmla="*/ 717601 h 1587616"/>
              <a:gd name="connsiteX11" fmla="*/ 355600 w 2482850"/>
              <a:gd name="connsiteY11" fmla="*/ 920801 h 1587616"/>
              <a:gd name="connsiteX12" fmla="*/ 374650 w 2482850"/>
              <a:gd name="connsiteY12" fmla="*/ 698551 h 1587616"/>
              <a:gd name="connsiteX13" fmla="*/ 374650 w 2482850"/>
              <a:gd name="connsiteY13" fmla="*/ 901751 h 1587616"/>
              <a:gd name="connsiteX14" fmla="*/ 444500 w 2482850"/>
              <a:gd name="connsiteY14" fmla="*/ 717601 h 1587616"/>
              <a:gd name="connsiteX15" fmla="*/ 444500 w 2482850"/>
              <a:gd name="connsiteY15" fmla="*/ 857301 h 1587616"/>
              <a:gd name="connsiteX16" fmla="*/ 488950 w 2482850"/>
              <a:gd name="connsiteY16" fmla="*/ 723951 h 1587616"/>
              <a:gd name="connsiteX17" fmla="*/ 501650 w 2482850"/>
              <a:gd name="connsiteY17" fmla="*/ 850951 h 1587616"/>
              <a:gd name="connsiteX18" fmla="*/ 501650 w 2482850"/>
              <a:gd name="connsiteY18" fmla="*/ 698551 h 1587616"/>
              <a:gd name="connsiteX19" fmla="*/ 577850 w 2482850"/>
              <a:gd name="connsiteY19" fmla="*/ 1009701 h 1587616"/>
              <a:gd name="connsiteX20" fmla="*/ 628650 w 2482850"/>
              <a:gd name="connsiteY20" fmla="*/ 533451 h 1587616"/>
              <a:gd name="connsiteX21" fmla="*/ 654050 w 2482850"/>
              <a:gd name="connsiteY21" fmla="*/ 692201 h 1587616"/>
              <a:gd name="connsiteX22" fmla="*/ 723900 w 2482850"/>
              <a:gd name="connsiteY22" fmla="*/ 508051 h 1587616"/>
              <a:gd name="connsiteX23" fmla="*/ 730250 w 2482850"/>
              <a:gd name="connsiteY23" fmla="*/ 641401 h 1587616"/>
              <a:gd name="connsiteX24" fmla="*/ 793750 w 2482850"/>
              <a:gd name="connsiteY24" fmla="*/ 520751 h 1587616"/>
              <a:gd name="connsiteX25" fmla="*/ 793750 w 2482850"/>
              <a:gd name="connsiteY25" fmla="*/ 647751 h 1587616"/>
              <a:gd name="connsiteX26" fmla="*/ 857250 w 2482850"/>
              <a:gd name="connsiteY26" fmla="*/ 431851 h 1587616"/>
              <a:gd name="connsiteX27" fmla="*/ 863600 w 2482850"/>
              <a:gd name="connsiteY27" fmla="*/ 654101 h 1587616"/>
              <a:gd name="connsiteX28" fmla="*/ 933450 w 2482850"/>
              <a:gd name="connsiteY28" fmla="*/ 51 h 1587616"/>
              <a:gd name="connsiteX29" fmla="*/ 990600 w 2482850"/>
              <a:gd name="connsiteY29" fmla="*/ 692201 h 1587616"/>
              <a:gd name="connsiteX30" fmla="*/ 1041400 w 2482850"/>
              <a:gd name="connsiteY30" fmla="*/ 381051 h 1587616"/>
              <a:gd name="connsiteX31" fmla="*/ 1066800 w 2482850"/>
              <a:gd name="connsiteY31" fmla="*/ 685851 h 1587616"/>
              <a:gd name="connsiteX32" fmla="*/ 1073150 w 2482850"/>
              <a:gd name="connsiteY32" fmla="*/ 412801 h 1587616"/>
              <a:gd name="connsiteX33" fmla="*/ 1092200 w 2482850"/>
              <a:gd name="connsiteY33" fmla="*/ 596951 h 1587616"/>
              <a:gd name="connsiteX34" fmla="*/ 1200150 w 2482850"/>
              <a:gd name="connsiteY34" fmla="*/ 1181151 h 1587616"/>
              <a:gd name="connsiteX35" fmla="*/ 1231900 w 2482850"/>
              <a:gd name="connsiteY35" fmla="*/ 1066851 h 1587616"/>
              <a:gd name="connsiteX36" fmla="*/ 1301750 w 2482850"/>
              <a:gd name="connsiteY36" fmla="*/ 1289101 h 1587616"/>
              <a:gd name="connsiteX37" fmla="*/ 1314450 w 2482850"/>
              <a:gd name="connsiteY37" fmla="*/ 1117651 h 1587616"/>
              <a:gd name="connsiteX38" fmla="*/ 1327150 w 2482850"/>
              <a:gd name="connsiteY38" fmla="*/ 1378001 h 1587616"/>
              <a:gd name="connsiteX39" fmla="*/ 1441450 w 2482850"/>
              <a:gd name="connsiteY39" fmla="*/ 933501 h 1587616"/>
              <a:gd name="connsiteX40" fmla="*/ 1606550 w 2482850"/>
              <a:gd name="connsiteY40" fmla="*/ 1581201 h 1587616"/>
              <a:gd name="connsiteX41" fmla="*/ 1644650 w 2482850"/>
              <a:gd name="connsiteY41" fmla="*/ 1270051 h 1587616"/>
              <a:gd name="connsiteX42" fmla="*/ 1701800 w 2482850"/>
              <a:gd name="connsiteY42" fmla="*/ 1352601 h 1587616"/>
              <a:gd name="connsiteX43" fmla="*/ 1765300 w 2482850"/>
              <a:gd name="connsiteY43" fmla="*/ 1149401 h 1587616"/>
              <a:gd name="connsiteX44" fmla="*/ 1784350 w 2482850"/>
              <a:gd name="connsiteY44" fmla="*/ 1270051 h 1587616"/>
              <a:gd name="connsiteX45" fmla="*/ 1790700 w 2482850"/>
              <a:gd name="connsiteY45" fmla="*/ 1054151 h 1587616"/>
              <a:gd name="connsiteX46" fmla="*/ 1835150 w 2482850"/>
              <a:gd name="connsiteY46" fmla="*/ 1314501 h 1587616"/>
              <a:gd name="connsiteX47" fmla="*/ 1873250 w 2482850"/>
              <a:gd name="connsiteY47" fmla="*/ 933501 h 1587616"/>
              <a:gd name="connsiteX48" fmla="*/ 1873250 w 2482850"/>
              <a:gd name="connsiteY48" fmla="*/ 1117651 h 1587616"/>
              <a:gd name="connsiteX49" fmla="*/ 1930400 w 2482850"/>
              <a:gd name="connsiteY49" fmla="*/ 901751 h 1587616"/>
              <a:gd name="connsiteX50" fmla="*/ 1968500 w 2482850"/>
              <a:gd name="connsiteY50" fmla="*/ 1085901 h 1587616"/>
              <a:gd name="connsiteX51" fmla="*/ 1981200 w 2482850"/>
              <a:gd name="connsiteY51" fmla="*/ 914451 h 1587616"/>
              <a:gd name="connsiteX52" fmla="*/ 2095500 w 2482850"/>
              <a:gd name="connsiteY52" fmla="*/ 1124001 h 1587616"/>
              <a:gd name="connsiteX53" fmla="*/ 2114550 w 2482850"/>
              <a:gd name="connsiteY53" fmla="*/ 895401 h 1587616"/>
              <a:gd name="connsiteX54" fmla="*/ 2127250 w 2482850"/>
              <a:gd name="connsiteY54" fmla="*/ 1104951 h 1587616"/>
              <a:gd name="connsiteX55" fmla="*/ 2139950 w 2482850"/>
              <a:gd name="connsiteY55" fmla="*/ 971601 h 1587616"/>
              <a:gd name="connsiteX56" fmla="*/ 2139950 w 2482850"/>
              <a:gd name="connsiteY56" fmla="*/ 1085901 h 1587616"/>
              <a:gd name="connsiteX57" fmla="*/ 2190750 w 2482850"/>
              <a:gd name="connsiteY57" fmla="*/ 977951 h 1587616"/>
              <a:gd name="connsiteX58" fmla="*/ 2235200 w 2482850"/>
              <a:gd name="connsiteY58" fmla="*/ 1143051 h 1587616"/>
              <a:gd name="connsiteX59" fmla="*/ 2235200 w 2482850"/>
              <a:gd name="connsiteY59" fmla="*/ 914451 h 1587616"/>
              <a:gd name="connsiteX60" fmla="*/ 2286000 w 2482850"/>
              <a:gd name="connsiteY60" fmla="*/ 1181151 h 1587616"/>
              <a:gd name="connsiteX61" fmla="*/ 2330450 w 2482850"/>
              <a:gd name="connsiteY61" fmla="*/ 933501 h 1587616"/>
              <a:gd name="connsiteX62" fmla="*/ 2343150 w 2482850"/>
              <a:gd name="connsiteY62" fmla="*/ 1200201 h 1587616"/>
              <a:gd name="connsiteX63" fmla="*/ 2413000 w 2482850"/>
              <a:gd name="connsiteY63" fmla="*/ 971601 h 1587616"/>
              <a:gd name="connsiteX64" fmla="*/ 2482850 w 2482850"/>
              <a:gd name="connsiteY64" fmla="*/ 1244651 h 1587616"/>
              <a:gd name="connsiteX0" fmla="*/ 0 w 2482850"/>
              <a:gd name="connsiteY0" fmla="*/ 838251 h 1587616"/>
              <a:gd name="connsiteX1" fmla="*/ 38100 w 2482850"/>
              <a:gd name="connsiteY1" fmla="*/ 958901 h 1587616"/>
              <a:gd name="connsiteX2" fmla="*/ 82550 w 2482850"/>
              <a:gd name="connsiteY2" fmla="*/ 781101 h 1587616"/>
              <a:gd name="connsiteX3" fmla="*/ 95250 w 2482850"/>
              <a:gd name="connsiteY3" fmla="*/ 997001 h 1587616"/>
              <a:gd name="connsiteX4" fmla="*/ 165100 w 2482850"/>
              <a:gd name="connsiteY4" fmla="*/ 743001 h 1587616"/>
              <a:gd name="connsiteX5" fmla="*/ 165100 w 2482850"/>
              <a:gd name="connsiteY5" fmla="*/ 1003351 h 1587616"/>
              <a:gd name="connsiteX6" fmla="*/ 234950 w 2482850"/>
              <a:gd name="connsiteY6" fmla="*/ 774751 h 1587616"/>
              <a:gd name="connsiteX7" fmla="*/ 298450 w 2482850"/>
              <a:gd name="connsiteY7" fmla="*/ 946201 h 1587616"/>
              <a:gd name="connsiteX8" fmla="*/ 298450 w 2482850"/>
              <a:gd name="connsiteY8" fmla="*/ 711251 h 1587616"/>
              <a:gd name="connsiteX9" fmla="*/ 330200 w 2482850"/>
              <a:gd name="connsiteY9" fmla="*/ 908101 h 1587616"/>
              <a:gd name="connsiteX10" fmla="*/ 330200 w 2482850"/>
              <a:gd name="connsiteY10" fmla="*/ 717601 h 1587616"/>
              <a:gd name="connsiteX11" fmla="*/ 355600 w 2482850"/>
              <a:gd name="connsiteY11" fmla="*/ 920801 h 1587616"/>
              <a:gd name="connsiteX12" fmla="*/ 374650 w 2482850"/>
              <a:gd name="connsiteY12" fmla="*/ 698551 h 1587616"/>
              <a:gd name="connsiteX13" fmla="*/ 374650 w 2482850"/>
              <a:gd name="connsiteY13" fmla="*/ 901751 h 1587616"/>
              <a:gd name="connsiteX14" fmla="*/ 444500 w 2482850"/>
              <a:gd name="connsiteY14" fmla="*/ 717601 h 1587616"/>
              <a:gd name="connsiteX15" fmla="*/ 444500 w 2482850"/>
              <a:gd name="connsiteY15" fmla="*/ 857301 h 1587616"/>
              <a:gd name="connsiteX16" fmla="*/ 488950 w 2482850"/>
              <a:gd name="connsiteY16" fmla="*/ 723951 h 1587616"/>
              <a:gd name="connsiteX17" fmla="*/ 501650 w 2482850"/>
              <a:gd name="connsiteY17" fmla="*/ 850951 h 1587616"/>
              <a:gd name="connsiteX18" fmla="*/ 501650 w 2482850"/>
              <a:gd name="connsiteY18" fmla="*/ 698551 h 1587616"/>
              <a:gd name="connsiteX19" fmla="*/ 577850 w 2482850"/>
              <a:gd name="connsiteY19" fmla="*/ 1009701 h 1587616"/>
              <a:gd name="connsiteX20" fmla="*/ 628650 w 2482850"/>
              <a:gd name="connsiteY20" fmla="*/ 533451 h 1587616"/>
              <a:gd name="connsiteX21" fmla="*/ 654050 w 2482850"/>
              <a:gd name="connsiteY21" fmla="*/ 692201 h 1587616"/>
              <a:gd name="connsiteX22" fmla="*/ 723900 w 2482850"/>
              <a:gd name="connsiteY22" fmla="*/ 508051 h 1587616"/>
              <a:gd name="connsiteX23" fmla="*/ 730250 w 2482850"/>
              <a:gd name="connsiteY23" fmla="*/ 641401 h 1587616"/>
              <a:gd name="connsiteX24" fmla="*/ 793750 w 2482850"/>
              <a:gd name="connsiteY24" fmla="*/ 520751 h 1587616"/>
              <a:gd name="connsiteX25" fmla="*/ 793750 w 2482850"/>
              <a:gd name="connsiteY25" fmla="*/ 647751 h 1587616"/>
              <a:gd name="connsiteX26" fmla="*/ 857250 w 2482850"/>
              <a:gd name="connsiteY26" fmla="*/ 431851 h 1587616"/>
              <a:gd name="connsiteX27" fmla="*/ 863600 w 2482850"/>
              <a:gd name="connsiteY27" fmla="*/ 654101 h 1587616"/>
              <a:gd name="connsiteX28" fmla="*/ 933450 w 2482850"/>
              <a:gd name="connsiteY28" fmla="*/ 51 h 1587616"/>
              <a:gd name="connsiteX29" fmla="*/ 990600 w 2482850"/>
              <a:gd name="connsiteY29" fmla="*/ 692201 h 1587616"/>
              <a:gd name="connsiteX30" fmla="*/ 1041400 w 2482850"/>
              <a:gd name="connsiteY30" fmla="*/ 381051 h 1587616"/>
              <a:gd name="connsiteX31" fmla="*/ 1066800 w 2482850"/>
              <a:gd name="connsiteY31" fmla="*/ 685851 h 1587616"/>
              <a:gd name="connsiteX32" fmla="*/ 1073150 w 2482850"/>
              <a:gd name="connsiteY32" fmla="*/ 412801 h 1587616"/>
              <a:gd name="connsiteX33" fmla="*/ 1092200 w 2482850"/>
              <a:gd name="connsiteY33" fmla="*/ 596951 h 1587616"/>
              <a:gd name="connsiteX34" fmla="*/ 1200150 w 2482850"/>
              <a:gd name="connsiteY34" fmla="*/ 1181151 h 1587616"/>
              <a:gd name="connsiteX35" fmla="*/ 1231900 w 2482850"/>
              <a:gd name="connsiteY35" fmla="*/ 1066851 h 1587616"/>
              <a:gd name="connsiteX36" fmla="*/ 1270000 w 2482850"/>
              <a:gd name="connsiteY36" fmla="*/ 1295451 h 1587616"/>
              <a:gd name="connsiteX37" fmla="*/ 1314450 w 2482850"/>
              <a:gd name="connsiteY37" fmla="*/ 1117651 h 1587616"/>
              <a:gd name="connsiteX38" fmla="*/ 1327150 w 2482850"/>
              <a:gd name="connsiteY38" fmla="*/ 1378001 h 1587616"/>
              <a:gd name="connsiteX39" fmla="*/ 1441450 w 2482850"/>
              <a:gd name="connsiteY39" fmla="*/ 933501 h 1587616"/>
              <a:gd name="connsiteX40" fmla="*/ 1606550 w 2482850"/>
              <a:gd name="connsiteY40" fmla="*/ 1581201 h 1587616"/>
              <a:gd name="connsiteX41" fmla="*/ 1644650 w 2482850"/>
              <a:gd name="connsiteY41" fmla="*/ 1270051 h 1587616"/>
              <a:gd name="connsiteX42" fmla="*/ 1701800 w 2482850"/>
              <a:gd name="connsiteY42" fmla="*/ 1352601 h 1587616"/>
              <a:gd name="connsiteX43" fmla="*/ 1765300 w 2482850"/>
              <a:gd name="connsiteY43" fmla="*/ 1149401 h 1587616"/>
              <a:gd name="connsiteX44" fmla="*/ 1784350 w 2482850"/>
              <a:gd name="connsiteY44" fmla="*/ 1270051 h 1587616"/>
              <a:gd name="connsiteX45" fmla="*/ 1790700 w 2482850"/>
              <a:gd name="connsiteY45" fmla="*/ 1054151 h 1587616"/>
              <a:gd name="connsiteX46" fmla="*/ 1835150 w 2482850"/>
              <a:gd name="connsiteY46" fmla="*/ 1314501 h 1587616"/>
              <a:gd name="connsiteX47" fmla="*/ 1873250 w 2482850"/>
              <a:gd name="connsiteY47" fmla="*/ 933501 h 1587616"/>
              <a:gd name="connsiteX48" fmla="*/ 1873250 w 2482850"/>
              <a:gd name="connsiteY48" fmla="*/ 1117651 h 1587616"/>
              <a:gd name="connsiteX49" fmla="*/ 1930400 w 2482850"/>
              <a:gd name="connsiteY49" fmla="*/ 901751 h 1587616"/>
              <a:gd name="connsiteX50" fmla="*/ 1968500 w 2482850"/>
              <a:gd name="connsiteY50" fmla="*/ 1085901 h 1587616"/>
              <a:gd name="connsiteX51" fmla="*/ 1981200 w 2482850"/>
              <a:gd name="connsiteY51" fmla="*/ 914451 h 1587616"/>
              <a:gd name="connsiteX52" fmla="*/ 2095500 w 2482850"/>
              <a:gd name="connsiteY52" fmla="*/ 1124001 h 1587616"/>
              <a:gd name="connsiteX53" fmla="*/ 2114550 w 2482850"/>
              <a:gd name="connsiteY53" fmla="*/ 895401 h 1587616"/>
              <a:gd name="connsiteX54" fmla="*/ 2127250 w 2482850"/>
              <a:gd name="connsiteY54" fmla="*/ 1104951 h 1587616"/>
              <a:gd name="connsiteX55" fmla="*/ 2139950 w 2482850"/>
              <a:gd name="connsiteY55" fmla="*/ 971601 h 1587616"/>
              <a:gd name="connsiteX56" fmla="*/ 2139950 w 2482850"/>
              <a:gd name="connsiteY56" fmla="*/ 1085901 h 1587616"/>
              <a:gd name="connsiteX57" fmla="*/ 2190750 w 2482850"/>
              <a:gd name="connsiteY57" fmla="*/ 977951 h 1587616"/>
              <a:gd name="connsiteX58" fmla="*/ 2235200 w 2482850"/>
              <a:gd name="connsiteY58" fmla="*/ 1143051 h 1587616"/>
              <a:gd name="connsiteX59" fmla="*/ 2235200 w 2482850"/>
              <a:gd name="connsiteY59" fmla="*/ 914451 h 1587616"/>
              <a:gd name="connsiteX60" fmla="*/ 2286000 w 2482850"/>
              <a:gd name="connsiteY60" fmla="*/ 1181151 h 1587616"/>
              <a:gd name="connsiteX61" fmla="*/ 2330450 w 2482850"/>
              <a:gd name="connsiteY61" fmla="*/ 933501 h 1587616"/>
              <a:gd name="connsiteX62" fmla="*/ 2343150 w 2482850"/>
              <a:gd name="connsiteY62" fmla="*/ 1200201 h 1587616"/>
              <a:gd name="connsiteX63" fmla="*/ 2413000 w 2482850"/>
              <a:gd name="connsiteY63" fmla="*/ 971601 h 1587616"/>
              <a:gd name="connsiteX64" fmla="*/ 2482850 w 2482850"/>
              <a:gd name="connsiteY64" fmla="*/ 1244651 h 1587616"/>
              <a:gd name="connsiteX0" fmla="*/ 0 w 2482850"/>
              <a:gd name="connsiteY0" fmla="*/ 838251 h 1568856"/>
              <a:gd name="connsiteX1" fmla="*/ 38100 w 2482850"/>
              <a:gd name="connsiteY1" fmla="*/ 958901 h 1568856"/>
              <a:gd name="connsiteX2" fmla="*/ 82550 w 2482850"/>
              <a:gd name="connsiteY2" fmla="*/ 781101 h 1568856"/>
              <a:gd name="connsiteX3" fmla="*/ 95250 w 2482850"/>
              <a:gd name="connsiteY3" fmla="*/ 997001 h 1568856"/>
              <a:gd name="connsiteX4" fmla="*/ 165100 w 2482850"/>
              <a:gd name="connsiteY4" fmla="*/ 743001 h 1568856"/>
              <a:gd name="connsiteX5" fmla="*/ 165100 w 2482850"/>
              <a:gd name="connsiteY5" fmla="*/ 1003351 h 1568856"/>
              <a:gd name="connsiteX6" fmla="*/ 234950 w 2482850"/>
              <a:gd name="connsiteY6" fmla="*/ 774751 h 1568856"/>
              <a:gd name="connsiteX7" fmla="*/ 298450 w 2482850"/>
              <a:gd name="connsiteY7" fmla="*/ 946201 h 1568856"/>
              <a:gd name="connsiteX8" fmla="*/ 298450 w 2482850"/>
              <a:gd name="connsiteY8" fmla="*/ 711251 h 1568856"/>
              <a:gd name="connsiteX9" fmla="*/ 330200 w 2482850"/>
              <a:gd name="connsiteY9" fmla="*/ 908101 h 1568856"/>
              <a:gd name="connsiteX10" fmla="*/ 330200 w 2482850"/>
              <a:gd name="connsiteY10" fmla="*/ 717601 h 1568856"/>
              <a:gd name="connsiteX11" fmla="*/ 355600 w 2482850"/>
              <a:gd name="connsiteY11" fmla="*/ 920801 h 1568856"/>
              <a:gd name="connsiteX12" fmla="*/ 374650 w 2482850"/>
              <a:gd name="connsiteY12" fmla="*/ 698551 h 1568856"/>
              <a:gd name="connsiteX13" fmla="*/ 374650 w 2482850"/>
              <a:gd name="connsiteY13" fmla="*/ 901751 h 1568856"/>
              <a:gd name="connsiteX14" fmla="*/ 444500 w 2482850"/>
              <a:gd name="connsiteY14" fmla="*/ 717601 h 1568856"/>
              <a:gd name="connsiteX15" fmla="*/ 444500 w 2482850"/>
              <a:gd name="connsiteY15" fmla="*/ 857301 h 1568856"/>
              <a:gd name="connsiteX16" fmla="*/ 488950 w 2482850"/>
              <a:gd name="connsiteY16" fmla="*/ 723951 h 1568856"/>
              <a:gd name="connsiteX17" fmla="*/ 501650 w 2482850"/>
              <a:gd name="connsiteY17" fmla="*/ 850951 h 1568856"/>
              <a:gd name="connsiteX18" fmla="*/ 501650 w 2482850"/>
              <a:gd name="connsiteY18" fmla="*/ 698551 h 1568856"/>
              <a:gd name="connsiteX19" fmla="*/ 577850 w 2482850"/>
              <a:gd name="connsiteY19" fmla="*/ 1009701 h 1568856"/>
              <a:gd name="connsiteX20" fmla="*/ 628650 w 2482850"/>
              <a:gd name="connsiteY20" fmla="*/ 533451 h 1568856"/>
              <a:gd name="connsiteX21" fmla="*/ 654050 w 2482850"/>
              <a:gd name="connsiteY21" fmla="*/ 692201 h 1568856"/>
              <a:gd name="connsiteX22" fmla="*/ 723900 w 2482850"/>
              <a:gd name="connsiteY22" fmla="*/ 508051 h 1568856"/>
              <a:gd name="connsiteX23" fmla="*/ 730250 w 2482850"/>
              <a:gd name="connsiteY23" fmla="*/ 641401 h 1568856"/>
              <a:gd name="connsiteX24" fmla="*/ 793750 w 2482850"/>
              <a:gd name="connsiteY24" fmla="*/ 520751 h 1568856"/>
              <a:gd name="connsiteX25" fmla="*/ 793750 w 2482850"/>
              <a:gd name="connsiteY25" fmla="*/ 647751 h 1568856"/>
              <a:gd name="connsiteX26" fmla="*/ 857250 w 2482850"/>
              <a:gd name="connsiteY26" fmla="*/ 431851 h 1568856"/>
              <a:gd name="connsiteX27" fmla="*/ 863600 w 2482850"/>
              <a:gd name="connsiteY27" fmla="*/ 654101 h 1568856"/>
              <a:gd name="connsiteX28" fmla="*/ 933450 w 2482850"/>
              <a:gd name="connsiteY28" fmla="*/ 51 h 1568856"/>
              <a:gd name="connsiteX29" fmla="*/ 990600 w 2482850"/>
              <a:gd name="connsiteY29" fmla="*/ 692201 h 1568856"/>
              <a:gd name="connsiteX30" fmla="*/ 1041400 w 2482850"/>
              <a:gd name="connsiteY30" fmla="*/ 381051 h 1568856"/>
              <a:gd name="connsiteX31" fmla="*/ 1066800 w 2482850"/>
              <a:gd name="connsiteY31" fmla="*/ 685851 h 1568856"/>
              <a:gd name="connsiteX32" fmla="*/ 1073150 w 2482850"/>
              <a:gd name="connsiteY32" fmla="*/ 412801 h 1568856"/>
              <a:gd name="connsiteX33" fmla="*/ 1092200 w 2482850"/>
              <a:gd name="connsiteY33" fmla="*/ 596951 h 1568856"/>
              <a:gd name="connsiteX34" fmla="*/ 1200150 w 2482850"/>
              <a:gd name="connsiteY34" fmla="*/ 1181151 h 1568856"/>
              <a:gd name="connsiteX35" fmla="*/ 1231900 w 2482850"/>
              <a:gd name="connsiteY35" fmla="*/ 1066851 h 1568856"/>
              <a:gd name="connsiteX36" fmla="*/ 1270000 w 2482850"/>
              <a:gd name="connsiteY36" fmla="*/ 1295451 h 1568856"/>
              <a:gd name="connsiteX37" fmla="*/ 1314450 w 2482850"/>
              <a:gd name="connsiteY37" fmla="*/ 1117651 h 1568856"/>
              <a:gd name="connsiteX38" fmla="*/ 1327150 w 2482850"/>
              <a:gd name="connsiteY38" fmla="*/ 1378001 h 1568856"/>
              <a:gd name="connsiteX39" fmla="*/ 1441450 w 2482850"/>
              <a:gd name="connsiteY39" fmla="*/ 933501 h 1568856"/>
              <a:gd name="connsiteX40" fmla="*/ 1460500 w 2482850"/>
              <a:gd name="connsiteY40" fmla="*/ 1562151 h 1568856"/>
              <a:gd name="connsiteX41" fmla="*/ 1644650 w 2482850"/>
              <a:gd name="connsiteY41" fmla="*/ 1270051 h 1568856"/>
              <a:gd name="connsiteX42" fmla="*/ 1701800 w 2482850"/>
              <a:gd name="connsiteY42" fmla="*/ 1352601 h 1568856"/>
              <a:gd name="connsiteX43" fmla="*/ 1765300 w 2482850"/>
              <a:gd name="connsiteY43" fmla="*/ 1149401 h 1568856"/>
              <a:gd name="connsiteX44" fmla="*/ 1784350 w 2482850"/>
              <a:gd name="connsiteY44" fmla="*/ 1270051 h 1568856"/>
              <a:gd name="connsiteX45" fmla="*/ 1790700 w 2482850"/>
              <a:gd name="connsiteY45" fmla="*/ 1054151 h 1568856"/>
              <a:gd name="connsiteX46" fmla="*/ 1835150 w 2482850"/>
              <a:gd name="connsiteY46" fmla="*/ 1314501 h 1568856"/>
              <a:gd name="connsiteX47" fmla="*/ 1873250 w 2482850"/>
              <a:gd name="connsiteY47" fmla="*/ 933501 h 1568856"/>
              <a:gd name="connsiteX48" fmla="*/ 1873250 w 2482850"/>
              <a:gd name="connsiteY48" fmla="*/ 1117651 h 1568856"/>
              <a:gd name="connsiteX49" fmla="*/ 1930400 w 2482850"/>
              <a:gd name="connsiteY49" fmla="*/ 901751 h 1568856"/>
              <a:gd name="connsiteX50" fmla="*/ 1968500 w 2482850"/>
              <a:gd name="connsiteY50" fmla="*/ 1085901 h 1568856"/>
              <a:gd name="connsiteX51" fmla="*/ 1981200 w 2482850"/>
              <a:gd name="connsiteY51" fmla="*/ 914451 h 1568856"/>
              <a:gd name="connsiteX52" fmla="*/ 2095500 w 2482850"/>
              <a:gd name="connsiteY52" fmla="*/ 1124001 h 1568856"/>
              <a:gd name="connsiteX53" fmla="*/ 2114550 w 2482850"/>
              <a:gd name="connsiteY53" fmla="*/ 895401 h 1568856"/>
              <a:gd name="connsiteX54" fmla="*/ 2127250 w 2482850"/>
              <a:gd name="connsiteY54" fmla="*/ 1104951 h 1568856"/>
              <a:gd name="connsiteX55" fmla="*/ 2139950 w 2482850"/>
              <a:gd name="connsiteY55" fmla="*/ 971601 h 1568856"/>
              <a:gd name="connsiteX56" fmla="*/ 2139950 w 2482850"/>
              <a:gd name="connsiteY56" fmla="*/ 1085901 h 1568856"/>
              <a:gd name="connsiteX57" fmla="*/ 2190750 w 2482850"/>
              <a:gd name="connsiteY57" fmla="*/ 977951 h 1568856"/>
              <a:gd name="connsiteX58" fmla="*/ 2235200 w 2482850"/>
              <a:gd name="connsiteY58" fmla="*/ 1143051 h 1568856"/>
              <a:gd name="connsiteX59" fmla="*/ 2235200 w 2482850"/>
              <a:gd name="connsiteY59" fmla="*/ 914451 h 1568856"/>
              <a:gd name="connsiteX60" fmla="*/ 2286000 w 2482850"/>
              <a:gd name="connsiteY60" fmla="*/ 1181151 h 1568856"/>
              <a:gd name="connsiteX61" fmla="*/ 2330450 w 2482850"/>
              <a:gd name="connsiteY61" fmla="*/ 933501 h 1568856"/>
              <a:gd name="connsiteX62" fmla="*/ 2343150 w 2482850"/>
              <a:gd name="connsiteY62" fmla="*/ 1200201 h 1568856"/>
              <a:gd name="connsiteX63" fmla="*/ 2413000 w 2482850"/>
              <a:gd name="connsiteY63" fmla="*/ 971601 h 1568856"/>
              <a:gd name="connsiteX64" fmla="*/ 2482850 w 2482850"/>
              <a:gd name="connsiteY64" fmla="*/ 1244651 h 1568856"/>
              <a:gd name="connsiteX0" fmla="*/ 0 w 2482850"/>
              <a:gd name="connsiteY0" fmla="*/ 838251 h 1567896"/>
              <a:gd name="connsiteX1" fmla="*/ 38100 w 2482850"/>
              <a:gd name="connsiteY1" fmla="*/ 958901 h 1567896"/>
              <a:gd name="connsiteX2" fmla="*/ 82550 w 2482850"/>
              <a:gd name="connsiteY2" fmla="*/ 781101 h 1567896"/>
              <a:gd name="connsiteX3" fmla="*/ 95250 w 2482850"/>
              <a:gd name="connsiteY3" fmla="*/ 997001 h 1567896"/>
              <a:gd name="connsiteX4" fmla="*/ 165100 w 2482850"/>
              <a:gd name="connsiteY4" fmla="*/ 743001 h 1567896"/>
              <a:gd name="connsiteX5" fmla="*/ 165100 w 2482850"/>
              <a:gd name="connsiteY5" fmla="*/ 1003351 h 1567896"/>
              <a:gd name="connsiteX6" fmla="*/ 234950 w 2482850"/>
              <a:gd name="connsiteY6" fmla="*/ 774751 h 1567896"/>
              <a:gd name="connsiteX7" fmla="*/ 298450 w 2482850"/>
              <a:gd name="connsiteY7" fmla="*/ 946201 h 1567896"/>
              <a:gd name="connsiteX8" fmla="*/ 298450 w 2482850"/>
              <a:gd name="connsiteY8" fmla="*/ 711251 h 1567896"/>
              <a:gd name="connsiteX9" fmla="*/ 330200 w 2482850"/>
              <a:gd name="connsiteY9" fmla="*/ 908101 h 1567896"/>
              <a:gd name="connsiteX10" fmla="*/ 330200 w 2482850"/>
              <a:gd name="connsiteY10" fmla="*/ 717601 h 1567896"/>
              <a:gd name="connsiteX11" fmla="*/ 355600 w 2482850"/>
              <a:gd name="connsiteY11" fmla="*/ 920801 h 1567896"/>
              <a:gd name="connsiteX12" fmla="*/ 374650 w 2482850"/>
              <a:gd name="connsiteY12" fmla="*/ 698551 h 1567896"/>
              <a:gd name="connsiteX13" fmla="*/ 374650 w 2482850"/>
              <a:gd name="connsiteY13" fmla="*/ 901751 h 1567896"/>
              <a:gd name="connsiteX14" fmla="*/ 444500 w 2482850"/>
              <a:gd name="connsiteY14" fmla="*/ 717601 h 1567896"/>
              <a:gd name="connsiteX15" fmla="*/ 444500 w 2482850"/>
              <a:gd name="connsiteY15" fmla="*/ 857301 h 1567896"/>
              <a:gd name="connsiteX16" fmla="*/ 488950 w 2482850"/>
              <a:gd name="connsiteY16" fmla="*/ 723951 h 1567896"/>
              <a:gd name="connsiteX17" fmla="*/ 501650 w 2482850"/>
              <a:gd name="connsiteY17" fmla="*/ 850951 h 1567896"/>
              <a:gd name="connsiteX18" fmla="*/ 501650 w 2482850"/>
              <a:gd name="connsiteY18" fmla="*/ 698551 h 1567896"/>
              <a:gd name="connsiteX19" fmla="*/ 577850 w 2482850"/>
              <a:gd name="connsiteY19" fmla="*/ 1009701 h 1567896"/>
              <a:gd name="connsiteX20" fmla="*/ 628650 w 2482850"/>
              <a:gd name="connsiteY20" fmla="*/ 533451 h 1567896"/>
              <a:gd name="connsiteX21" fmla="*/ 654050 w 2482850"/>
              <a:gd name="connsiteY21" fmla="*/ 692201 h 1567896"/>
              <a:gd name="connsiteX22" fmla="*/ 723900 w 2482850"/>
              <a:gd name="connsiteY22" fmla="*/ 508051 h 1567896"/>
              <a:gd name="connsiteX23" fmla="*/ 730250 w 2482850"/>
              <a:gd name="connsiteY23" fmla="*/ 641401 h 1567896"/>
              <a:gd name="connsiteX24" fmla="*/ 793750 w 2482850"/>
              <a:gd name="connsiteY24" fmla="*/ 520751 h 1567896"/>
              <a:gd name="connsiteX25" fmla="*/ 793750 w 2482850"/>
              <a:gd name="connsiteY25" fmla="*/ 647751 h 1567896"/>
              <a:gd name="connsiteX26" fmla="*/ 857250 w 2482850"/>
              <a:gd name="connsiteY26" fmla="*/ 431851 h 1567896"/>
              <a:gd name="connsiteX27" fmla="*/ 863600 w 2482850"/>
              <a:gd name="connsiteY27" fmla="*/ 654101 h 1567896"/>
              <a:gd name="connsiteX28" fmla="*/ 933450 w 2482850"/>
              <a:gd name="connsiteY28" fmla="*/ 51 h 1567896"/>
              <a:gd name="connsiteX29" fmla="*/ 990600 w 2482850"/>
              <a:gd name="connsiteY29" fmla="*/ 692201 h 1567896"/>
              <a:gd name="connsiteX30" fmla="*/ 1041400 w 2482850"/>
              <a:gd name="connsiteY30" fmla="*/ 381051 h 1567896"/>
              <a:gd name="connsiteX31" fmla="*/ 1066800 w 2482850"/>
              <a:gd name="connsiteY31" fmla="*/ 685851 h 1567896"/>
              <a:gd name="connsiteX32" fmla="*/ 1073150 w 2482850"/>
              <a:gd name="connsiteY32" fmla="*/ 412801 h 1567896"/>
              <a:gd name="connsiteX33" fmla="*/ 1092200 w 2482850"/>
              <a:gd name="connsiteY33" fmla="*/ 596951 h 1567896"/>
              <a:gd name="connsiteX34" fmla="*/ 1200150 w 2482850"/>
              <a:gd name="connsiteY34" fmla="*/ 1181151 h 1567896"/>
              <a:gd name="connsiteX35" fmla="*/ 1231900 w 2482850"/>
              <a:gd name="connsiteY35" fmla="*/ 1066851 h 1567896"/>
              <a:gd name="connsiteX36" fmla="*/ 1270000 w 2482850"/>
              <a:gd name="connsiteY36" fmla="*/ 1295451 h 1567896"/>
              <a:gd name="connsiteX37" fmla="*/ 1314450 w 2482850"/>
              <a:gd name="connsiteY37" fmla="*/ 1117651 h 1567896"/>
              <a:gd name="connsiteX38" fmla="*/ 1327150 w 2482850"/>
              <a:gd name="connsiteY38" fmla="*/ 1378001 h 1567896"/>
              <a:gd name="connsiteX39" fmla="*/ 1441450 w 2482850"/>
              <a:gd name="connsiteY39" fmla="*/ 933501 h 1567896"/>
              <a:gd name="connsiteX40" fmla="*/ 1460500 w 2482850"/>
              <a:gd name="connsiteY40" fmla="*/ 1562151 h 1567896"/>
              <a:gd name="connsiteX41" fmla="*/ 1568450 w 2482850"/>
              <a:gd name="connsiteY41" fmla="*/ 1251001 h 1567896"/>
              <a:gd name="connsiteX42" fmla="*/ 1701800 w 2482850"/>
              <a:gd name="connsiteY42" fmla="*/ 1352601 h 1567896"/>
              <a:gd name="connsiteX43" fmla="*/ 1765300 w 2482850"/>
              <a:gd name="connsiteY43" fmla="*/ 1149401 h 1567896"/>
              <a:gd name="connsiteX44" fmla="*/ 1784350 w 2482850"/>
              <a:gd name="connsiteY44" fmla="*/ 1270051 h 1567896"/>
              <a:gd name="connsiteX45" fmla="*/ 1790700 w 2482850"/>
              <a:gd name="connsiteY45" fmla="*/ 1054151 h 1567896"/>
              <a:gd name="connsiteX46" fmla="*/ 1835150 w 2482850"/>
              <a:gd name="connsiteY46" fmla="*/ 1314501 h 1567896"/>
              <a:gd name="connsiteX47" fmla="*/ 1873250 w 2482850"/>
              <a:gd name="connsiteY47" fmla="*/ 933501 h 1567896"/>
              <a:gd name="connsiteX48" fmla="*/ 1873250 w 2482850"/>
              <a:gd name="connsiteY48" fmla="*/ 1117651 h 1567896"/>
              <a:gd name="connsiteX49" fmla="*/ 1930400 w 2482850"/>
              <a:gd name="connsiteY49" fmla="*/ 901751 h 1567896"/>
              <a:gd name="connsiteX50" fmla="*/ 1968500 w 2482850"/>
              <a:gd name="connsiteY50" fmla="*/ 1085901 h 1567896"/>
              <a:gd name="connsiteX51" fmla="*/ 1981200 w 2482850"/>
              <a:gd name="connsiteY51" fmla="*/ 914451 h 1567896"/>
              <a:gd name="connsiteX52" fmla="*/ 2095500 w 2482850"/>
              <a:gd name="connsiteY52" fmla="*/ 1124001 h 1567896"/>
              <a:gd name="connsiteX53" fmla="*/ 2114550 w 2482850"/>
              <a:gd name="connsiteY53" fmla="*/ 895401 h 1567896"/>
              <a:gd name="connsiteX54" fmla="*/ 2127250 w 2482850"/>
              <a:gd name="connsiteY54" fmla="*/ 1104951 h 1567896"/>
              <a:gd name="connsiteX55" fmla="*/ 2139950 w 2482850"/>
              <a:gd name="connsiteY55" fmla="*/ 971601 h 1567896"/>
              <a:gd name="connsiteX56" fmla="*/ 2139950 w 2482850"/>
              <a:gd name="connsiteY56" fmla="*/ 1085901 h 1567896"/>
              <a:gd name="connsiteX57" fmla="*/ 2190750 w 2482850"/>
              <a:gd name="connsiteY57" fmla="*/ 977951 h 1567896"/>
              <a:gd name="connsiteX58" fmla="*/ 2235200 w 2482850"/>
              <a:gd name="connsiteY58" fmla="*/ 1143051 h 1567896"/>
              <a:gd name="connsiteX59" fmla="*/ 2235200 w 2482850"/>
              <a:gd name="connsiteY59" fmla="*/ 914451 h 1567896"/>
              <a:gd name="connsiteX60" fmla="*/ 2286000 w 2482850"/>
              <a:gd name="connsiteY60" fmla="*/ 1181151 h 1567896"/>
              <a:gd name="connsiteX61" fmla="*/ 2330450 w 2482850"/>
              <a:gd name="connsiteY61" fmla="*/ 933501 h 1567896"/>
              <a:gd name="connsiteX62" fmla="*/ 2343150 w 2482850"/>
              <a:gd name="connsiteY62" fmla="*/ 1200201 h 1567896"/>
              <a:gd name="connsiteX63" fmla="*/ 2413000 w 2482850"/>
              <a:gd name="connsiteY63" fmla="*/ 971601 h 1567896"/>
              <a:gd name="connsiteX64" fmla="*/ 2482850 w 2482850"/>
              <a:gd name="connsiteY64" fmla="*/ 1244651 h 1567896"/>
              <a:gd name="connsiteX0" fmla="*/ 0 w 2482850"/>
              <a:gd name="connsiteY0" fmla="*/ 838251 h 1561630"/>
              <a:gd name="connsiteX1" fmla="*/ 38100 w 2482850"/>
              <a:gd name="connsiteY1" fmla="*/ 958901 h 1561630"/>
              <a:gd name="connsiteX2" fmla="*/ 82550 w 2482850"/>
              <a:gd name="connsiteY2" fmla="*/ 781101 h 1561630"/>
              <a:gd name="connsiteX3" fmla="*/ 95250 w 2482850"/>
              <a:gd name="connsiteY3" fmla="*/ 997001 h 1561630"/>
              <a:gd name="connsiteX4" fmla="*/ 165100 w 2482850"/>
              <a:gd name="connsiteY4" fmla="*/ 743001 h 1561630"/>
              <a:gd name="connsiteX5" fmla="*/ 165100 w 2482850"/>
              <a:gd name="connsiteY5" fmla="*/ 1003351 h 1561630"/>
              <a:gd name="connsiteX6" fmla="*/ 234950 w 2482850"/>
              <a:gd name="connsiteY6" fmla="*/ 774751 h 1561630"/>
              <a:gd name="connsiteX7" fmla="*/ 298450 w 2482850"/>
              <a:gd name="connsiteY7" fmla="*/ 946201 h 1561630"/>
              <a:gd name="connsiteX8" fmla="*/ 298450 w 2482850"/>
              <a:gd name="connsiteY8" fmla="*/ 711251 h 1561630"/>
              <a:gd name="connsiteX9" fmla="*/ 330200 w 2482850"/>
              <a:gd name="connsiteY9" fmla="*/ 908101 h 1561630"/>
              <a:gd name="connsiteX10" fmla="*/ 330200 w 2482850"/>
              <a:gd name="connsiteY10" fmla="*/ 717601 h 1561630"/>
              <a:gd name="connsiteX11" fmla="*/ 355600 w 2482850"/>
              <a:gd name="connsiteY11" fmla="*/ 920801 h 1561630"/>
              <a:gd name="connsiteX12" fmla="*/ 374650 w 2482850"/>
              <a:gd name="connsiteY12" fmla="*/ 698551 h 1561630"/>
              <a:gd name="connsiteX13" fmla="*/ 374650 w 2482850"/>
              <a:gd name="connsiteY13" fmla="*/ 901751 h 1561630"/>
              <a:gd name="connsiteX14" fmla="*/ 444500 w 2482850"/>
              <a:gd name="connsiteY14" fmla="*/ 717601 h 1561630"/>
              <a:gd name="connsiteX15" fmla="*/ 444500 w 2482850"/>
              <a:gd name="connsiteY15" fmla="*/ 857301 h 1561630"/>
              <a:gd name="connsiteX16" fmla="*/ 488950 w 2482850"/>
              <a:gd name="connsiteY16" fmla="*/ 723951 h 1561630"/>
              <a:gd name="connsiteX17" fmla="*/ 501650 w 2482850"/>
              <a:gd name="connsiteY17" fmla="*/ 850951 h 1561630"/>
              <a:gd name="connsiteX18" fmla="*/ 501650 w 2482850"/>
              <a:gd name="connsiteY18" fmla="*/ 698551 h 1561630"/>
              <a:gd name="connsiteX19" fmla="*/ 577850 w 2482850"/>
              <a:gd name="connsiteY19" fmla="*/ 1009701 h 1561630"/>
              <a:gd name="connsiteX20" fmla="*/ 628650 w 2482850"/>
              <a:gd name="connsiteY20" fmla="*/ 533451 h 1561630"/>
              <a:gd name="connsiteX21" fmla="*/ 654050 w 2482850"/>
              <a:gd name="connsiteY21" fmla="*/ 692201 h 1561630"/>
              <a:gd name="connsiteX22" fmla="*/ 723900 w 2482850"/>
              <a:gd name="connsiteY22" fmla="*/ 508051 h 1561630"/>
              <a:gd name="connsiteX23" fmla="*/ 730250 w 2482850"/>
              <a:gd name="connsiteY23" fmla="*/ 641401 h 1561630"/>
              <a:gd name="connsiteX24" fmla="*/ 793750 w 2482850"/>
              <a:gd name="connsiteY24" fmla="*/ 520751 h 1561630"/>
              <a:gd name="connsiteX25" fmla="*/ 793750 w 2482850"/>
              <a:gd name="connsiteY25" fmla="*/ 647751 h 1561630"/>
              <a:gd name="connsiteX26" fmla="*/ 857250 w 2482850"/>
              <a:gd name="connsiteY26" fmla="*/ 431851 h 1561630"/>
              <a:gd name="connsiteX27" fmla="*/ 863600 w 2482850"/>
              <a:gd name="connsiteY27" fmla="*/ 654101 h 1561630"/>
              <a:gd name="connsiteX28" fmla="*/ 933450 w 2482850"/>
              <a:gd name="connsiteY28" fmla="*/ 51 h 1561630"/>
              <a:gd name="connsiteX29" fmla="*/ 990600 w 2482850"/>
              <a:gd name="connsiteY29" fmla="*/ 692201 h 1561630"/>
              <a:gd name="connsiteX30" fmla="*/ 1041400 w 2482850"/>
              <a:gd name="connsiteY30" fmla="*/ 381051 h 1561630"/>
              <a:gd name="connsiteX31" fmla="*/ 1066800 w 2482850"/>
              <a:gd name="connsiteY31" fmla="*/ 685851 h 1561630"/>
              <a:gd name="connsiteX32" fmla="*/ 1073150 w 2482850"/>
              <a:gd name="connsiteY32" fmla="*/ 412801 h 1561630"/>
              <a:gd name="connsiteX33" fmla="*/ 1092200 w 2482850"/>
              <a:gd name="connsiteY33" fmla="*/ 596951 h 1561630"/>
              <a:gd name="connsiteX34" fmla="*/ 1200150 w 2482850"/>
              <a:gd name="connsiteY34" fmla="*/ 1181151 h 1561630"/>
              <a:gd name="connsiteX35" fmla="*/ 1231900 w 2482850"/>
              <a:gd name="connsiteY35" fmla="*/ 1066851 h 1561630"/>
              <a:gd name="connsiteX36" fmla="*/ 1270000 w 2482850"/>
              <a:gd name="connsiteY36" fmla="*/ 1295451 h 1561630"/>
              <a:gd name="connsiteX37" fmla="*/ 1314450 w 2482850"/>
              <a:gd name="connsiteY37" fmla="*/ 1117651 h 1561630"/>
              <a:gd name="connsiteX38" fmla="*/ 1327150 w 2482850"/>
              <a:gd name="connsiteY38" fmla="*/ 1378001 h 1561630"/>
              <a:gd name="connsiteX39" fmla="*/ 1441450 w 2482850"/>
              <a:gd name="connsiteY39" fmla="*/ 933501 h 1561630"/>
              <a:gd name="connsiteX40" fmla="*/ 1498600 w 2482850"/>
              <a:gd name="connsiteY40" fmla="*/ 1555801 h 1561630"/>
              <a:gd name="connsiteX41" fmla="*/ 1568450 w 2482850"/>
              <a:gd name="connsiteY41" fmla="*/ 1251001 h 1561630"/>
              <a:gd name="connsiteX42" fmla="*/ 1701800 w 2482850"/>
              <a:gd name="connsiteY42" fmla="*/ 1352601 h 1561630"/>
              <a:gd name="connsiteX43" fmla="*/ 1765300 w 2482850"/>
              <a:gd name="connsiteY43" fmla="*/ 1149401 h 1561630"/>
              <a:gd name="connsiteX44" fmla="*/ 1784350 w 2482850"/>
              <a:gd name="connsiteY44" fmla="*/ 1270051 h 1561630"/>
              <a:gd name="connsiteX45" fmla="*/ 1790700 w 2482850"/>
              <a:gd name="connsiteY45" fmla="*/ 1054151 h 1561630"/>
              <a:gd name="connsiteX46" fmla="*/ 1835150 w 2482850"/>
              <a:gd name="connsiteY46" fmla="*/ 1314501 h 1561630"/>
              <a:gd name="connsiteX47" fmla="*/ 1873250 w 2482850"/>
              <a:gd name="connsiteY47" fmla="*/ 933501 h 1561630"/>
              <a:gd name="connsiteX48" fmla="*/ 1873250 w 2482850"/>
              <a:gd name="connsiteY48" fmla="*/ 1117651 h 1561630"/>
              <a:gd name="connsiteX49" fmla="*/ 1930400 w 2482850"/>
              <a:gd name="connsiteY49" fmla="*/ 901751 h 1561630"/>
              <a:gd name="connsiteX50" fmla="*/ 1968500 w 2482850"/>
              <a:gd name="connsiteY50" fmla="*/ 1085901 h 1561630"/>
              <a:gd name="connsiteX51" fmla="*/ 1981200 w 2482850"/>
              <a:gd name="connsiteY51" fmla="*/ 914451 h 1561630"/>
              <a:gd name="connsiteX52" fmla="*/ 2095500 w 2482850"/>
              <a:gd name="connsiteY52" fmla="*/ 1124001 h 1561630"/>
              <a:gd name="connsiteX53" fmla="*/ 2114550 w 2482850"/>
              <a:gd name="connsiteY53" fmla="*/ 895401 h 1561630"/>
              <a:gd name="connsiteX54" fmla="*/ 2127250 w 2482850"/>
              <a:gd name="connsiteY54" fmla="*/ 1104951 h 1561630"/>
              <a:gd name="connsiteX55" fmla="*/ 2139950 w 2482850"/>
              <a:gd name="connsiteY55" fmla="*/ 971601 h 1561630"/>
              <a:gd name="connsiteX56" fmla="*/ 2139950 w 2482850"/>
              <a:gd name="connsiteY56" fmla="*/ 1085901 h 1561630"/>
              <a:gd name="connsiteX57" fmla="*/ 2190750 w 2482850"/>
              <a:gd name="connsiteY57" fmla="*/ 977951 h 1561630"/>
              <a:gd name="connsiteX58" fmla="*/ 2235200 w 2482850"/>
              <a:gd name="connsiteY58" fmla="*/ 1143051 h 1561630"/>
              <a:gd name="connsiteX59" fmla="*/ 2235200 w 2482850"/>
              <a:gd name="connsiteY59" fmla="*/ 914451 h 1561630"/>
              <a:gd name="connsiteX60" fmla="*/ 2286000 w 2482850"/>
              <a:gd name="connsiteY60" fmla="*/ 1181151 h 1561630"/>
              <a:gd name="connsiteX61" fmla="*/ 2330450 w 2482850"/>
              <a:gd name="connsiteY61" fmla="*/ 933501 h 1561630"/>
              <a:gd name="connsiteX62" fmla="*/ 2343150 w 2482850"/>
              <a:gd name="connsiteY62" fmla="*/ 1200201 h 1561630"/>
              <a:gd name="connsiteX63" fmla="*/ 2413000 w 2482850"/>
              <a:gd name="connsiteY63" fmla="*/ 971601 h 1561630"/>
              <a:gd name="connsiteX64" fmla="*/ 2482850 w 2482850"/>
              <a:gd name="connsiteY64" fmla="*/ 1244651 h 1561630"/>
              <a:gd name="connsiteX0" fmla="*/ 0 w 2482850"/>
              <a:gd name="connsiteY0" fmla="*/ 1009691 h 1733070"/>
              <a:gd name="connsiteX1" fmla="*/ 38100 w 2482850"/>
              <a:gd name="connsiteY1" fmla="*/ 1130341 h 1733070"/>
              <a:gd name="connsiteX2" fmla="*/ 82550 w 2482850"/>
              <a:gd name="connsiteY2" fmla="*/ 952541 h 1733070"/>
              <a:gd name="connsiteX3" fmla="*/ 95250 w 2482850"/>
              <a:gd name="connsiteY3" fmla="*/ 1168441 h 1733070"/>
              <a:gd name="connsiteX4" fmla="*/ 165100 w 2482850"/>
              <a:gd name="connsiteY4" fmla="*/ 914441 h 1733070"/>
              <a:gd name="connsiteX5" fmla="*/ 165100 w 2482850"/>
              <a:gd name="connsiteY5" fmla="*/ 1174791 h 1733070"/>
              <a:gd name="connsiteX6" fmla="*/ 234950 w 2482850"/>
              <a:gd name="connsiteY6" fmla="*/ 946191 h 1733070"/>
              <a:gd name="connsiteX7" fmla="*/ 298450 w 2482850"/>
              <a:gd name="connsiteY7" fmla="*/ 1117641 h 1733070"/>
              <a:gd name="connsiteX8" fmla="*/ 298450 w 2482850"/>
              <a:gd name="connsiteY8" fmla="*/ 882691 h 1733070"/>
              <a:gd name="connsiteX9" fmla="*/ 330200 w 2482850"/>
              <a:gd name="connsiteY9" fmla="*/ 1079541 h 1733070"/>
              <a:gd name="connsiteX10" fmla="*/ 330200 w 2482850"/>
              <a:gd name="connsiteY10" fmla="*/ 889041 h 1733070"/>
              <a:gd name="connsiteX11" fmla="*/ 355600 w 2482850"/>
              <a:gd name="connsiteY11" fmla="*/ 1092241 h 1733070"/>
              <a:gd name="connsiteX12" fmla="*/ 374650 w 2482850"/>
              <a:gd name="connsiteY12" fmla="*/ 869991 h 1733070"/>
              <a:gd name="connsiteX13" fmla="*/ 374650 w 2482850"/>
              <a:gd name="connsiteY13" fmla="*/ 1073191 h 1733070"/>
              <a:gd name="connsiteX14" fmla="*/ 444500 w 2482850"/>
              <a:gd name="connsiteY14" fmla="*/ 889041 h 1733070"/>
              <a:gd name="connsiteX15" fmla="*/ 444500 w 2482850"/>
              <a:gd name="connsiteY15" fmla="*/ 1028741 h 1733070"/>
              <a:gd name="connsiteX16" fmla="*/ 488950 w 2482850"/>
              <a:gd name="connsiteY16" fmla="*/ 895391 h 1733070"/>
              <a:gd name="connsiteX17" fmla="*/ 501650 w 2482850"/>
              <a:gd name="connsiteY17" fmla="*/ 1022391 h 1733070"/>
              <a:gd name="connsiteX18" fmla="*/ 501650 w 2482850"/>
              <a:gd name="connsiteY18" fmla="*/ 869991 h 1733070"/>
              <a:gd name="connsiteX19" fmla="*/ 577850 w 2482850"/>
              <a:gd name="connsiteY19" fmla="*/ 1181141 h 1733070"/>
              <a:gd name="connsiteX20" fmla="*/ 628650 w 2482850"/>
              <a:gd name="connsiteY20" fmla="*/ 704891 h 1733070"/>
              <a:gd name="connsiteX21" fmla="*/ 654050 w 2482850"/>
              <a:gd name="connsiteY21" fmla="*/ 863641 h 1733070"/>
              <a:gd name="connsiteX22" fmla="*/ 723900 w 2482850"/>
              <a:gd name="connsiteY22" fmla="*/ 679491 h 1733070"/>
              <a:gd name="connsiteX23" fmla="*/ 730250 w 2482850"/>
              <a:gd name="connsiteY23" fmla="*/ 812841 h 1733070"/>
              <a:gd name="connsiteX24" fmla="*/ 793750 w 2482850"/>
              <a:gd name="connsiteY24" fmla="*/ 692191 h 1733070"/>
              <a:gd name="connsiteX25" fmla="*/ 793750 w 2482850"/>
              <a:gd name="connsiteY25" fmla="*/ 819191 h 1733070"/>
              <a:gd name="connsiteX26" fmla="*/ 857250 w 2482850"/>
              <a:gd name="connsiteY26" fmla="*/ 603291 h 1733070"/>
              <a:gd name="connsiteX27" fmla="*/ 863600 w 2482850"/>
              <a:gd name="connsiteY27" fmla="*/ 825541 h 1733070"/>
              <a:gd name="connsiteX28" fmla="*/ 933450 w 2482850"/>
              <a:gd name="connsiteY28" fmla="*/ 41 h 1733070"/>
              <a:gd name="connsiteX29" fmla="*/ 990600 w 2482850"/>
              <a:gd name="connsiteY29" fmla="*/ 863641 h 1733070"/>
              <a:gd name="connsiteX30" fmla="*/ 1041400 w 2482850"/>
              <a:gd name="connsiteY30" fmla="*/ 552491 h 1733070"/>
              <a:gd name="connsiteX31" fmla="*/ 1066800 w 2482850"/>
              <a:gd name="connsiteY31" fmla="*/ 857291 h 1733070"/>
              <a:gd name="connsiteX32" fmla="*/ 1073150 w 2482850"/>
              <a:gd name="connsiteY32" fmla="*/ 584241 h 1733070"/>
              <a:gd name="connsiteX33" fmla="*/ 1092200 w 2482850"/>
              <a:gd name="connsiteY33" fmla="*/ 768391 h 1733070"/>
              <a:gd name="connsiteX34" fmla="*/ 1200150 w 2482850"/>
              <a:gd name="connsiteY34" fmla="*/ 1352591 h 1733070"/>
              <a:gd name="connsiteX35" fmla="*/ 1231900 w 2482850"/>
              <a:gd name="connsiteY35" fmla="*/ 1238291 h 1733070"/>
              <a:gd name="connsiteX36" fmla="*/ 1270000 w 2482850"/>
              <a:gd name="connsiteY36" fmla="*/ 1466891 h 1733070"/>
              <a:gd name="connsiteX37" fmla="*/ 1314450 w 2482850"/>
              <a:gd name="connsiteY37" fmla="*/ 1289091 h 1733070"/>
              <a:gd name="connsiteX38" fmla="*/ 1327150 w 2482850"/>
              <a:gd name="connsiteY38" fmla="*/ 1549441 h 1733070"/>
              <a:gd name="connsiteX39" fmla="*/ 1441450 w 2482850"/>
              <a:gd name="connsiteY39" fmla="*/ 1104941 h 1733070"/>
              <a:gd name="connsiteX40" fmla="*/ 1498600 w 2482850"/>
              <a:gd name="connsiteY40" fmla="*/ 1727241 h 1733070"/>
              <a:gd name="connsiteX41" fmla="*/ 1568450 w 2482850"/>
              <a:gd name="connsiteY41" fmla="*/ 1422441 h 1733070"/>
              <a:gd name="connsiteX42" fmla="*/ 1701800 w 2482850"/>
              <a:gd name="connsiteY42" fmla="*/ 1524041 h 1733070"/>
              <a:gd name="connsiteX43" fmla="*/ 1765300 w 2482850"/>
              <a:gd name="connsiteY43" fmla="*/ 1320841 h 1733070"/>
              <a:gd name="connsiteX44" fmla="*/ 1784350 w 2482850"/>
              <a:gd name="connsiteY44" fmla="*/ 1441491 h 1733070"/>
              <a:gd name="connsiteX45" fmla="*/ 1790700 w 2482850"/>
              <a:gd name="connsiteY45" fmla="*/ 1225591 h 1733070"/>
              <a:gd name="connsiteX46" fmla="*/ 1835150 w 2482850"/>
              <a:gd name="connsiteY46" fmla="*/ 1485941 h 1733070"/>
              <a:gd name="connsiteX47" fmla="*/ 1873250 w 2482850"/>
              <a:gd name="connsiteY47" fmla="*/ 1104941 h 1733070"/>
              <a:gd name="connsiteX48" fmla="*/ 1873250 w 2482850"/>
              <a:gd name="connsiteY48" fmla="*/ 1289091 h 1733070"/>
              <a:gd name="connsiteX49" fmla="*/ 1930400 w 2482850"/>
              <a:gd name="connsiteY49" fmla="*/ 1073191 h 1733070"/>
              <a:gd name="connsiteX50" fmla="*/ 1968500 w 2482850"/>
              <a:gd name="connsiteY50" fmla="*/ 1257341 h 1733070"/>
              <a:gd name="connsiteX51" fmla="*/ 1981200 w 2482850"/>
              <a:gd name="connsiteY51" fmla="*/ 1085891 h 1733070"/>
              <a:gd name="connsiteX52" fmla="*/ 2095500 w 2482850"/>
              <a:gd name="connsiteY52" fmla="*/ 1295441 h 1733070"/>
              <a:gd name="connsiteX53" fmla="*/ 2114550 w 2482850"/>
              <a:gd name="connsiteY53" fmla="*/ 1066841 h 1733070"/>
              <a:gd name="connsiteX54" fmla="*/ 2127250 w 2482850"/>
              <a:gd name="connsiteY54" fmla="*/ 1276391 h 1733070"/>
              <a:gd name="connsiteX55" fmla="*/ 2139950 w 2482850"/>
              <a:gd name="connsiteY55" fmla="*/ 1143041 h 1733070"/>
              <a:gd name="connsiteX56" fmla="*/ 2139950 w 2482850"/>
              <a:gd name="connsiteY56" fmla="*/ 1257341 h 1733070"/>
              <a:gd name="connsiteX57" fmla="*/ 2190750 w 2482850"/>
              <a:gd name="connsiteY57" fmla="*/ 1149391 h 1733070"/>
              <a:gd name="connsiteX58" fmla="*/ 2235200 w 2482850"/>
              <a:gd name="connsiteY58" fmla="*/ 1314491 h 1733070"/>
              <a:gd name="connsiteX59" fmla="*/ 2235200 w 2482850"/>
              <a:gd name="connsiteY59" fmla="*/ 1085891 h 1733070"/>
              <a:gd name="connsiteX60" fmla="*/ 2286000 w 2482850"/>
              <a:gd name="connsiteY60" fmla="*/ 1352591 h 1733070"/>
              <a:gd name="connsiteX61" fmla="*/ 2330450 w 2482850"/>
              <a:gd name="connsiteY61" fmla="*/ 1104941 h 1733070"/>
              <a:gd name="connsiteX62" fmla="*/ 2343150 w 2482850"/>
              <a:gd name="connsiteY62" fmla="*/ 1371641 h 1733070"/>
              <a:gd name="connsiteX63" fmla="*/ 2413000 w 2482850"/>
              <a:gd name="connsiteY63" fmla="*/ 1143041 h 1733070"/>
              <a:gd name="connsiteX64" fmla="*/ 2482850 w 2482850"/>
              <a:gd name="connsiteY64" fmla="*/ 1416091 h 1733070"/>
              <a:gd name="connsiteX0" fmla="*/ 0 w 2482850"/>
              <a:gd name="connsiteY0" fmla="*/ 1009705 h 1733084"/>
              <a:gd name="connsiteX1" fmla="*/ 38100 w 2482850"/>
              <a:gd name="connsiteY1" fmla="*/ 1130355 h 1733084"/>
              <a:gd name="connsiteX2" fmla="*/ 82550 w 2482850"/>
              <a:gd name="connsiteY2" fmla="*/ 952555 h 1733084"/>
              <a:gd name="connsiteX3" fmla="*/ 95250 w 2482850"/>
              <a:gd name="connsiteY3" fmla="*/ 1168455 h 1733084"/>
              <a:gd name="connsiteX4" fmla="*/ 165100 w 2482850"/>
              <a:gd name="connsiteY4" fmla="*/ 914455 h 1733084"/>
              <a:gd name="connsiteX5" fmla="*/ 165100 w 2482850"/>
              <a:gd name="connsiteY5" fmla="*/ 1174805 h 1733084"/>
              <a:gd name="connsiteX6" fmla="*/ 234950 w 2482850"/>
              <a:gd name="connsiteY6" fmla="*/ 946205 h 1733084"/>
              <a:gd name="connsiteX7" fmla="*/ 298450 w 2482850"/>
              <a:gd name="connsiteY7" fmla="*/ 1117655 h 1733084"/>
              <a:gd name="connsiteX8" fmla="*/ 298450 w 2482850"/>
              <a:gd name="connsiteY8" fmla="*/ 882705 h 1733084"/>
              <a:gd name="connsiteX9" fmla="*/ 330200 w 2482850"/>
              <a:gd name="connsiteY9" fmla="*/ 1079555 h 1733084"/>
              <a:gd name="connsiteX10" fmla="*/ 330200 w 2482850"/>
              <a:gd name="connsiteY10" fmla="*/ 889055 h 1733084"/>
              <a:gd name="connsiteX11" fmla="*/ 355600 w 2482850"/>
              <a:gd name="connsiteY11" fmla="*/ 1092255 h 1733084"/>
              <a:gd name="connsiteX12" fmla="*/ 374650 w 2482850"/>
              <a:gd name="connsiteY12" fmla="*/ 870005 h 1733084"/>
              <a:gd name="connsiteX13" fmla="*/ 374650 w 2482850"/>
              <a:gd name="connsiteY13" fmla="*/ 1073205 h 1733084"/>
              <a:gd name="connsiteX14" fmla="*/ 444500 w 2482850"/>
              <a:gd name="connsiteY14" fmla="*/ 889055 h 1733084"/>
              <a:gd name="connsiteX15" fmla="*/ 444500 w 2482850"/>
              <a:gd name="connsiteY15" fmla="*/ 1028755 h 1733084"/>
              <a:gd name="connsiteX16" fmla="*/ 488950 w 2482850"/>
              <a:gd name="connsiteY16" fmla="*/ 895405 h 1733084"/>
              <a:gd name="connsiteX17" fmla="*/ 501650 w 2482850"/>
              <a:gd name="connsiteY17" fmla="*/ 1022405 h 1733084"/>
              <a:gd name="connsiteX18" fmla="*/ 501650 w 2482850"/>
              <a:gd name="connsiteY18" fmla="*/ 870005 h 1733084"/>
              <a:gd name="connsiteX19" fmla="*/ 577850 w 2482850"/>
              <a:gd name="connsiteY19" fmla="*/ 1181155 h 1733084"/>
              <a:gd name="connsiteX20" fmla="*/ 628650 w 2482850"/>
              <a:gd name="connsiteY20" fmla="*/ 704905 h 1733084"/>
              <a:gd name="connsiteX21" fmla="*/ 654050 w 2482850"/>
              <a:gd name="connsiteY21" fmla="*/ 863655 h 1733084"/>
              <a:gd name="connsiteX22" fmla="*/ 723900 w 2482850"/>
              <a:gd name="connsiteY22" fmla="*/ 679505 h 1733084"/>
              <a:gd name="connsiteX23" fmla="*/ 730250 w 2482850"/>
              <a:gd name="connsiteY23" fmla="*/ 812855 h 1733084"/>
              <a:gd name="connsiteX24" fmla="*/ 793750 w 2482850"/>
              <a:gd name="connsiteY24" fmla="*/ 692205 h 1733084"/>
              <a:gd name="connsiteX25" fmla="*/ 793750 w 2482850"/>
              <a:gd name="connsiteY25" fmla="*/ 819205 h 1733084"/>
              <a:gd name="connsiteX26" fmla="*/ 857250 w 2482850"/>
              <a:gd name="connsiteY26" fmla="*/ 603305 h 1733084"/>
              <a:gd name="connsiteX27" fmla="*/ 863600 w 2482850"/>
              <a:gd name="connsiteY27" fmla="*/ 825555 h 1733084"/>
              <a:gd name="connsiteX28" fmla="*/ 933450 w 2482850"/>
              <a:gd name="connsiteY28" fmla="*/ 55 h 1733084"/>
              <a:gd name="connsiteX29" fmla="*/ 965200 w 2482850"/>
              <a:gd name="connsiteY29" fmla="*/ 870005 h 1733084"/>
              <a:gd name="connsiteX30" fmla="*/ 1041400 w 2482850"/>
              <a:gd name="connsiteY30" fmla="*/ 552505 h 1733084"/>
              <a:gd name="connsiteX31" fmla="*/ 1066800 w 2482850"/>
              <a:gd name="connsiteY31" fmla="*/ 857305 h 1733084"/>
              <a:gd name="connsiteX32" fmla="*/ 1073150 w 2482850"/>
              <a:gd name="connsiteY32" fmla="*/ 584255 h 1733084"/>
              <a:gd name="connsiteX33" fmla="*/ 1092200 w 2482850"/>
              <a:gd name="connsiteY33" fmla="*/ 768405 h 1733084"/>
              <a:gd name="connsiteX34" fmla="*/ 1200150 w 2482850"/>
              <a:gd name="connsiteY34" fmla="*/ 1352605 h 1733084"/>
              <a:gd name="connsiteX35" fmla="*/ 1231900 w 2482850"/>
              <a:gd name="connsiteY35" fmla="*/ 1238305 h 1733084"/>
              <a:gd name="connsiteX36" fmla="*/ 1270000 w 2482850"/>
              <a:gd name="connsiteY36" fmla="*/ 1466905 h 1733084"/>
              <a:gd name="connsiteX37" fmla="*/ 1314450 w 2482850"/>
              <a:gd name="connsiteY37" fmla="*/ 1289105 h 1733084"/>
              <a:gd name="connsiteX38" fmla="*/ 1327150 w 2482850"/>
              <a:gd name="connsiteY38" fmla="*/ 1549455 h 1733084"/>
              <a:gd name="connsiteX39" fmla="*/ 1441450 w 2482850"/>
              <a:gd name="connsiteY39" fmla="*/ 1104955 h 1733084"/>
              <a:gd name="connsiteX40" fmla="*/ 1498600 w 2482850"/>
              <a:gd name="connsiteY40" fmla="*/ 1727255 h 1733084"/>
              <a:gd name="connsiteX41" fmla="*/ 1568450 w 2482850"/>
              <a:gd name="connsiteY41" fmla="*/ 1422455 h 1733084"/>
              <a:gd name="connsiteX42" fmla="*/ 1701800 w 2482850"/>
              <a:gd name="connsiteY42" fmla="*/ 1524055 h 1733084"/>
              <a:gd name="connsiteX43" fmla="*/ 1765300 w 2482850"/>
              <a:gd name="connsiteY43" fmla="*/ 1320855 h 1733084"/>
              <a:gd name="connsiteX44" fmla="*/ 1784350 w 2482850"/>
              <a:gd name="connsiteY44" fmla="*/ 1441505 h 1733084"/>
              <a:gd name="connsiteX45" fmla="*/ 1790700 w 2482850"/>
              <a:gd name="connsiteY45" fmla="*/ 1225605 h 1733084"/>
              <a:gd name="connsiteX46" fmla="*/ 1835150 w 2482850"/>
              <a:gd name="connsiteY46" fmla="*/ 1485955 h 1733084"/>
              <a:gd name="connsiteX47" fmla="*/ 1873250 w 2482850"/>
              <a:gd name="connsiteY47" fmla="*/ 1104955 h 1733084"/>
              <a:gd name="connsiteX48" fmla="*/ 1873250 w 2482850"/>
              <a:gd name="connsiteY48" fmla="*/ 1289105 h 1733084"/>
              <a:gd name="connsiteX49" fmla="*/ 1930400 w 2482850"/>
              <a:gd name="connsiteY49" fmla="*/ 1073205 h 1733084"/>
              <a:gd name="connsiteX50" fmla="*/ 1968500 w 2482850"/>
              <a:gd name="connsiteY50" fmla="*/ 1257355 h 1733084"/>
              <a:gd name="connsiteX51" fmla="*/ 1981200 w 2482850"/>
              <a:gd name="connsiteY51" fmla="*/ 1085905 h 1733084"/>
              <a:gd name="connsiteX52" fmla="*/ 2095500 w 2482850"/>
              <a:gd name="connsiteY52" fmla="*/ 1295455 h 1733084"/>
              <a:gd name="connsiteX53" fmla="*/ 2114550 w 2482850"/>
              <a:gd name="connsiteY53" fmla="*/ 1066855 h 1733084"/>
              <a:gd name="connsiteX54" fmla="*/ 2127250 w 2482850"/>
              <a:gd name="connsiteY54" fmla="*/ 1276405 h 1733084"/>
              <a:gd name="connsiteX55" fmla="*/ 2139950 w 2482850"/>
              <a:gd name="connsiteY55" fmla="*/ 1143055 h 1733084"/>
              <a:gd name="connsiteX56" fmla="*/ 2139950 w 2482850"/>
              <a:gd name="connsiteY56" fmla="*/ 1257355 h 1733084"/>
              <a:gd name="connsiteX57" fmla="*/ 2190750 w 2482850"/>
              <a:gd name="connsiteY57" fmla="*/ 1149405 h 1733084"/>
              <a:gd name="connsiteX58" fmla="*/ 2235200 w 2482850"/>
              <a:gd name="connsiteY58" fmla="*/ 1314505 h 1733084"/>
              <a:gd name="connsiteX59" fmla="*/ 2235200 w 2482850"/>
              <a:gd name="connsiteY59" fmla="*/ 1085905 h 1733084"/>
              <a:gd name="connsiteX60" fmla="*/ 2286000 w 2482850"/>
              <a:gd name="connsiteY60" fmla="*/ 1352605 h 1733084"/>
              <a:gd name="connsiteX61" fmla="*/ 2330450 w 2482850"/>
              <a:gd name="connsiteY61" fmla="*/ 1104955 h 1733084"/>
              <a:gd name="connsiteX62" fmla="*/ 2343150 w 2482850"/>
              <a:gd name="connsiteY62" fmla="*/ 1371655 h 1733084"/>
              <a:gd name="connsiteX63" fmla="*/ 2413000 w 2482850"/>
              <a:gd name="connsiteY63" fmla="*/ 1143055 h 1733084"/>
              <a:gd name="connsiteX64" fmla="*/ 2482850 w 2482850"/>
              <a:gd name="connsiteY64" fmla="*/ 1416105 h 1733084"/>
              <a:gd name="connsiteX0" fmla="*/ 0 w 2482850"/>
              <a:gd name="connsiteY0" fmla="*/ 1009705 h 1733084"/>
              <a:gd name="connsiteX1" fmla="*/ 38100 w 2482850"/>
              <a:gd name="connsiteY1" fmla="*/ 1130355 h 1733084"/>
              <a:gd name="connsiteX2" fmla="*/ 82550 w 2482850"/>
              <a:gd name="connsiteY2" fmla="*/ 952555 h 1733084"/>
              <a:gd name="connsiteX3" fmla="*/ 95250 w 2482850"/>
              <a:gd name="connsiteY3" fmla="*/ 1168455 h 1733084"/>
              <a:gd name="connsiteX4" fmla="*/ 165100 w 2482850"/>
              <a:gd name="connsiteY4" fmla="*/ 914455 h 1733084"/>
              <a:gd name="connsiteX5" fmla="*/ 165100 w 2482850"/>
              <a:gd name="connsiteY5" fmla="*/ 1174805 h 1733084"/>
              <a:gd name="connsiteX6" fmla="*/ 234950 w 2482850"/>
              <a:gd name="connsiteY6" fmla="*/ 946205 h 1733084"/>
              <a:gd name="connsiteX7" fmla="*/ 298450 w 2482850"/>
              <a:gd name="connsiteY7" fmla="*/ 1117655 h 1733084"/>
              <a:gd name="connsiteX8" fmla="*/ 298450 w 2482850"/>
              <a:gd name="connsiteY8" fmla="*/ 882705 h 1733084"/>
              <a:gd name="connsiteX9" fmla="*/ 330200 w 2482850"/>
              <a:gd name="connsiteY9" fmla="*/ 1079555 h 1733084"/>
              <a:gd name="connsiteX10" fmla="*/ 330200 w 2482850"/>
              <a:gd name="connsiteY10" fmla="*/ 889055 h 1733084"/>
              <a:gd name="connsiteX11" fmla="*/ 355600 w 2482850"/>
              <a:gd name="connsiteY11" fmla="*/ 1092255 h 1733084"/>
              <a:gd name="connsiteX12" fmla="*/ 374650 w 2482850"/>
              <a:gd name="connsiteY12" fmla="*/ 870005 h 1733084"/>
              <a:gd name="connsiteX13" fmla="*/ 374650 w 2482850"/>
              <a:gd name="connsiteY13" fmla="*/ 1073205 h 1733084"/>
              <a:gd name="connsiteX14" fmla="*/ 444500 w 2482850"/>
              <a:gd name="connsiteY14" fmla="*/ 889055 h 1733084"/>
              <a:gd name="connsiteX15" fmla="*/ 444500 w 2482850"/>
              <a:gd name="connsiteY15" fmla="*/ 1028755 h 1733084"/>
              <a:gd name="connsiteX16" fmla="*/ 488950 w 2482850"/>
              <a:gd name="connsiteY16" fmla="*/ 895405 h 1733084"/>
              <a:gd name="connsiteX17" fmla="*/ 501650 w 2482850"/>
              <a:gd name="connsiteY17" fmla="*/ 1022405 h 1733084"/>
              <a:gd name="connsiteX18" fmla="*/ 501650 w 2482850"/>
              <a:gd name="connsiteY18" fmla="*/ 870005 h 1733084"/>
              <a:gd name="connsiteX19" fmla="*/ 577850 w 2482850"/>
              <a:gd name="connsiteY19" fmla="*/ 1181155 h 1733084"/>
              <a:gd name="connsiteX20" fmla="*/ 628650 w 2482850"/>
              <a:gd name="connsiteY20" fmla="*/ 704905 h 1733084"/>
              <a:gd name="connsiteX21" fmla="*/ 654050 w 2482850"/>
              <a:gd name="connsiteY21" fmla="*/ 863655 h 1733084"/>
              <a:gd name="connsiteX22" fmla="*/ 723900 w 2482850"/>
              <a:gd name="connsiteY22" fmla="*/ 679505 h 1733084"/>
              <a:gd name="connsiteX23" fmla="*/ 730250 w 2482850"/>
              <a:gd name="connsiteY23" fmla="*/ 812855 h 1733084"/>
              <a:gd name="connsiteX24" fmla="*/ 793750 w 2482850"/>
              <a:gd name="connsiteY24" fmla="*/ 692205 h 1733084"/>
              <a:gd name="connsiteX25" fmla="*/ 793750 w 2482850"/>
              <a:gd name="connsiteY25" fmla="*/ 819205 h 1733084"/>
              <a:gd name="connsiteX26" fmla="*/ 857250 w 2482850"/>
              <a:gd name="connsiteY26" fmla="*/ 603305 h 1733084"/>
              <a:gd name="connsiteX27" fmla="*/ 863600 w 2482850"/>
              <a:gd name="connsiteY27" fmla="*/ 825555 h 1733084"/>
              <a:gd name="connsiteX28" fmla="*/ 933450 w 2482850"/>
              <a:gd name="connsiteY28" fmla="*/ 55 h 1733084"/>
              <a:gd name="connsiteX29" fmla="*/ 965200 w 2482850"/>
              <a:gd name="connsiteY29" fmla="*/ 870005 h 1733084"/>
              <a:gd name="connsiteX30" fmla="*/ 1009650 w 2482850"/>
              <a:gd name="connsiteY30" fmla="*/ 565205 h 1733084"/>
              <a:gd name="connsiteX31" fmla="*/ 1066800 w 2482850"/>
              <a:gd name="connsiteY31" fmla="*/ 857305 h 1733084"/>
              <a:gd name="connsiteX32" fmla="*/ 1073150 w 2482850"/>
              <a:gd name="connsiteY32" fmla="*/ 584255 h 1733084"/>
              <a:gd name="connsiteX33" fmla="*/ 1092200 w 2482850"/>
              <a:gd name="connsiteY33" fmla="*/ 768405 h 1733084"/>
              <a:gd name="connsiteX34" fmla="*/ 1200150 w 2482850"/>
              <a:gd name="connsiteY34" fmla="*/ 1352605 h 1733084"/>
              <a:gd name="connsiteX35" fmla="*/ 1231900 w 2482850"/>
              <a:gd name="connsiteY35" fmla="*/ 1238305 h 1733084"/>
              <a:gd name="connsiteX36" fmla="*/ 1270000 w 2482850"/>
              <a:gd name="connsiteY36" fmla="*/ 1466905 h 1733084"/>
              <a:gd name="connsiteX37" fmla="*/ 1314450 w 2482850"/>
              <a:gd name="connsiteY37" fmla="*/ 1289105 h 1733084"/>
              <a:gd name="connsiteX38" fmla="*/ 1327150 w 2482850"/>
              <a:gd name="connsiteY38" fmla="*/ 1549455 h 1733084"/>
              <a:gd name="connsiteX39" fmla="*/ 1441450 w 2482850"/>
              <a:gd name="connsiteY39" fmla="*/ 1104955 h 1733084"/>
              <a:gd name="connsiteX40" fmla="*/ 1498600 w 2482850"/>
              <a:gd name="connsiteY40" fmla="*/ 1727255 h 1733084"/>
              <a:gd name="connsiteX41" fmla="*/ 1568450 w 2482850"/>
              <a:gd name="connsiteY41" fmla="*/ 1422455 h 1733084"/>
              <a:gd name="connsiteX42" fmla="*/ 1701800 w 2482850"/>
              <a:gd name="connsiteY42" fmla="*/ 1524055 h 1733084"/>
              <a:gd name="connsiteX43" fmla="*/ 1765300 w 2482850"/>
              <a:gd name="connsiteY43" fmla="*/ 1320855 h 1733084"/>
              <a:gd name="connsiteX44" fmla="*/ 1784350 w 2482850"/>
              <a:gd name="connsiteY44" fmla="*/ 1441505 h 1733084"/>
              <a:gd name="connsiteX45" fmla="*/ 1790700 w 2482850"/>
              <a:gd name="connsiteY45" fmla="*/ 1225605 h 1733084"/>
              <a:gd name="connsiteX46" fmla="*/ 1835150 w 2482850"/>
              <a:gd name="connsiteY46" fmla="*/ 1485955 h 1733084"/>
              <a:gd name="connsiteX47" fmla="*/ 1873250 w 2482850"/>
              <a:gd name="connsiteY47" fmla="*/ 1104955 h 1733084"/>
              <a:gd name="connsiteX48" fmla="*/ 1873250 w 2482850"/>
              <a:gd name="connsiteY48" fmla="*/ 1289105 h 1733084"/>
              <a:gd name="connsiteX49" fmla="*/ 1930400 w 2482850"/>
              <a:gd name="connsiteY49" fmla="*/ 1073205 h 1733084"/>
              <a:gd name="connsiteX50" fmla="*/ 1968500 w 2482850"/>
              <a:gd name="connsiteY50" fmla="*/ 1257355 h 1733084"/>
              <a:gd name="connsiteX51" fmla="*/ 1981200 w 2482850"/>
              <a:gd name="connsiteY51" fmla="*/ 1085905 h 1733084"/>
              <a:gd name="connsiteX52" fmla="*/ 2095500 w 2482850"/>
              <a:gd name="connsiteY52" fmla="*/ 1295455 h 1733084"/>
              <a:gd name="connsiteX53" fmla="*/ 2114550 w 2482850"/>
              <a:gd name="connsiteY53" fmla="*/ 1066855 h 1733084"/>
              <a:gd name="connsiteX54" fmla="*/ 2127250 w 2482850"/>
              <a:gd name="connsiteY54" fmla="*/ 1276405 h 1733084"/>
              <a:gd name="connsiteX55" fmla="*/ 2139950 w 2482850"/>
              <a:gd name="connsiteY55" fmla="*/ 1143055 h 1733084"/>
              <a:gd name="connsiteX56" fmla="*/ 2139950 w 2482850"/>
              <a:gd name="connsiteY56" fmla="*/ 1257355 h 1733084"/>
              <a:gd name="connsiteX57" fmla="*/ 2190750 w 2482850"/>
              <a:gd name="connsiteY57" fmla="*/ 1149405 h 1733084"/>
              <a:gd name="connsiteX58" fmla="*/ 2235200 w 2482850"/>
              <a:gd name="connsiteY58" fmla="*/ 1314505 h 1733084"/>
              <a:gd name="connsiteX59" fmla="*/ 2235200 w 2482850"/>
              <a:gd name="connsiteY59" fmla="*/ 1085905 h 1733084"/>
              <a:gd name="connsiteX60" fmla="*/ 2286000 w 2482850"/>
              <a:gd name="connsiteY60" fmla="*/ 1352605 h 1733084"/>
              <a:gd name="connsiteX61" fmla="*/ 2330450 w 2482850"/>
              <a:gd name="connsiteY61" fmla="*/ 1104955 h 1733084"/>
              <a:gd name="connsiteX62" fmla="*/ 2343150 w 2482850"/>
              <a:gd name="connsiteY62" fmla="*/ 1371655 h 1733084"/>
              <a:gd name="connsiteX63" fmla="*/ 2413000 w 2482850"/>
              <a:gd name="connsiteY63" fmla="*/ 1143055 h 1733084"/>
              <a:gd name="connsiteX64" fmla="*/ 2482850 w 2482850"/>
              <a:gd name="connsiteY64" fmla="*/ 1416105 h 1733084"/>
              <a:gd name="connsiteX0" fmla="*/ 0 w 2482850"/>
              <a:gd name="connsiteY0" fmla="*/ 1009705 h 1733084"/>
              <a:gd name="connsiteX1" fmla="*/ 38100 w 2482850"/>
              <a:gd name="connsiteY1" fmla="*/ 1130355 h 1733084"/>
              <a:gd name="connsiteX2" fmla="*/ 82550 w 2482850"/>
              <a:gd name="connsiteY2" fmla="*/ 952555 h 1733084"/>
              <a:gd name="connsiteX3" fmla="*/ 95250 w 2482850"/>
              <a:gd name="connsiteY3" fmla="*/ 1168455 h 1733084"/>
              <a:gd name="connsiteX4" fmla="*/ 165100 w 2482850"/>
              <a:gd name="connsiteY4" fmla="*/ 914455 h 1733084"/>
              <a:gd name="connsiteX5" fmla="*/ 165100 w 2482850"/>
              <a:gd name="connsiteY5" fmla="*/ 1174805 h 1733084"/>
              <a:gd name="connsiteX6" fmla="*/ 234950 w 2482850"/>
              <a:gd name="connsiteY6" fmla="*/ 946205 h 1733084"/>
              <a:gd name="connsiteX7" fmla="*/ 298450 w 2482850"/>
              <a:gd name="connsiteY7" fmla="*/ 1117655 h 1733084"/>
              <a:gd name="connsiteX8" fmla="*/ 298450 w 2482850"/>
              <a:gd name="connsiteY8" fmla="*/ 882705 h 1733084"/>
              <a:gd name="connsiteX9" fmla="*/ 330200 w 2482850"/>
              <a:gd name="connsiteY9" fmla="*/ 1079555 h 1733084"/>
              <a:gd name="connsiteX10" fmla="*/ 330200 w 2482850"/>
              <a:gd name="connsiteY10" fmla="*/ 889055 h 1733084"/>
              <a:gd name="connsiteX11" fmla="*/ 355600 w 2482850"/>
              <a:gd name="connsiteY11" fmla="*/ 1092255 h 1733084"/>
              <a:gd name="connsiteX12" fmla="*/ 374650 w 2482850"/>
              <a:gd name="connsiteY12" fmla="*/ 870005 h 1733084"/>
              <a:gd name="connsiteX13" fmla="*/ 374650 w 2482850"/>
              <a:gd name="connsiteY13" fmla="*/ 1073205 h 1733084"/>
              <a:gd name="connsiteX14" fmla="*/ 444500 w 2482850"/>
              <a:gd name="connsiteY14" fmla="*/ 889055 h 1733084"/>
              <a:gd name="connsiteX15" fmla="*/ 444500 w 2482850"/>
              <a:gd name="connsiteY15" fmla="*/ 1028755 h 1733084"/>
              <a:gd name="connsiteX16" fmla="*/ 488950 w 2482850"/>
              <a:gd name="connsiteY16" fmla="*/ 895405 h 1733084"/>
              <a:gd name="connsiteX17" fmla="*/ 501650 w 2482850"/>
              <a:gd name="connsiteY17" fmla="*/ 1022405 h 1733084"/>
              <a:gd name="connsiteX18" fmla="*/ 501650 w 2482850"/>
              <a:gd name="connsiteY18" fmla="*/ 870005 h 1733084"/>
              <a:gd name="connsiteX19" fmla="*/ 577850 w 2482850"/>
              <a:gd name="connsiteY19" fmla="*/ 1181155 h 1733084"/>
              <a:gd name="connsiteX20" fmla="*/ 628650 w 2482850"/>
              <a:gd name="connsiteY20" fmla="*/ 704905 h 1733084"/>
              <a:gd name="connsiteX21" fmla="*/ 654050 w 2482850"/>
              <a:gd name="connsiteY21" fmla="*/ 863655 h 1733084"/>
              <a:gd name="connsiteX22" fmla="*/ 723900 w 2482850"/>
              <a:gd name="connsiteY22" fmla="*/ 679505 h 1733084"/>
              <a:gd name="connsiteX23" fmla="*/ 730250 w 2482850"/>
              <a:gd name="connsiteY23" fmla="*/ 812855 h 1733084"/>
              <a:gd name="connsiteX24" fmla="*/ 793750 w 2482850"/>
              <a:gd name="connsiteY24" fmla="*/ 692205 h 1733084"/>
              <a:gd name="connsiteX25" fmla="*/ 793750 w 2482850"/>
              <a:gd name="connsiteY25" fmla="*/ 819205 h 1733084"/>
              <a:gd name="connsiteX26" fmla="*/ 857250 w 2482850"/>
              <a:gd name="connsiteY26" fmla="*/ 603305 h 1733084"/>
              <a:gd name="connsiteX27" fmla="*/ 863600 w 2482850"/>
              <a:gd name="connsiteY27" fmla="*/ 825555 h 1733084"/>
              <a:gd name="connsiteX28" fmla="*/ 933450 w 2482850"/>
              <a:gd name="connsiteY28" fmla="*/ 55 h 1733084"/>
              <a:gd name="connsiteX29" fmla="*/ 965200 w 2482850"/>
              <a:gd name="connsiteY29" fmla="*/ 870005 h 1733084"/>
              <a:gd name="connsiteX30" fmla="*/ 1009650 w 2482850"/>
              <a:gd name="connsiteY30" fmla="*/ 565205 h 1733084"/>
              <a:gd name="connsiteX31" fmla="*/ 1066800 w 2482850"/>
              <a:gd name="connsiteY31" fmla="*/ 857305 h 1733084"/>
              <a:gd name="connsiteX32" fmla="*/ 1073150 w 2482850"/>
              <a:gd name="connsiteY32" fmla="*/ 584255 h 1733084"/>
              <a:gd name="connsiteX33" fmla="*/ 1104900 w 2482850"/>
              <a:gd name="connsiteY33" fmla="*/ 774755 h 1733084"/>
              <a:gd name="connsiteX34" fmla="*/ 1200150 w 2482850"/>
              <a:gd name="connsiteY34" fmla="*/ 1352605 h 1733084"/>
              <a:gd name="connsiteX35" fmla="*/ 1231900 w 2482850"/>
              <a:gd name="connsiteY35" fmla="*/ 1238305 h 1733084"/>
              <a:gd name="connsiteX36" fmla="*/ 1270000 w 2482850"/>
              <a:gd name="connsiteY36" fmla="*/ 1466905 h 1733084"/>
              <a:gd name="connsiteX37" fmla="*/ 1314450 w 2482850"/>
              <a:gd name="connsiteY37" fmla="*/ 1289105 h 1733084"/>
              <a:gd name="connsiteX38" fmla="*/ 1327150 w 2482850"/>
              <a:gd name="connsiteY38" fmla="*/ 1549455 h 1733084"/>
              <a:gd name="connsiteX39" fmla="*/ 1441450 w 2482850"/>
              <a:gd name="connsiteY39" fmla="*/ 1104955 h 1733084"/>
              <a:gd name="connsiteX40" fmla="*/ 1498600 w 2482850"/>
              <a:gd name="connsiteY40" fmla="*/ 1727255 h 1733084"/>
              <a:gd name="connsiteX41" fmla="*/ 1568450 w 2482850"/>
              <a:gd name="connsiteY41" fmla="*/ 1422455 h 1733084"/>
              <a:gd name="connsiteX42" fmla="*/ 1701800 w 2482850"/>
              <a:gd name="connsiteY42" fmla="*/ 1524055 h 1733084"/>
              <a:gd name="connsiteX43" fmla="*/ 1765300 w 2482850"/>
              <a:gd name="connsiteY43" fmla="*/ 1320855 h 1733084"/>
              <a:gd name="connsiteX44" fmla="*/ 1784350 w 2482850"/>
              <a:gd name="connsiteY44" fmla="*/ 1441505 h 1733084"/>
              <a:gd name="connsiteX45" fmla="*/ 1790700 w 2482850"/>
              <a:gd name="connsiteY45" fmla="*/ 1225605 h 1733084"/>
              <a:gd name="connsiteX46" fmla="*/ 1835150 w 2482850"/>
              <a:gd name="connsiteY46" fmla="*/ 1485955 h 1733084"/>
              <a:gd name="connsiteX47" fmla="*/ 1873250 w 2482850"/>
              <a:gd name="connsiteY47" fmla="*/ 1104955 h 1733084"/>
              <a:gd name="connsiteX48" fmla="*/ 1873250 w 2482850"/>
              <a:gd name="connsiteY48" fmla="*/ 1289105 h 1733084"/>
              <a:gd name="connsiteX49" fmla="*/ 1930400 w 2482850"/>
              <a:gd name="connsiteY49" fmla="*/ 1073205 h 1733084"/>
              <a:gd name="connsiteX50" fmla="*/ 1968500 w 2482850"/>
              <a:gd name="connsiteY50" fmla="*/ 1257355 h 1733084"/>
              <a:gd name="connsiteX51" fmla="*/ 1981200 w 2482850"/>
              <a:gd name="connsiteY51" fmla="*/ 1085905 h 1733084"/>
              <a:gd name="connsiteX52" fmla="*/ 2095500 w 2482850"/>
              <a:gd name="connsiteY52" fmla="*/ 1295455 h 1733084"/>
              <a:gd name="connsiteX53" fmla="*/ 2114550 w 2482850"/>
              <a:gd name="connsiteY53" fmla="*/ 1066855 h 1733084"/>
              <a:gd name="connsiteX54" fmla="*/ 2127250 w 2482850"/>
              <a:gd name="connsiteY54" fmla="*/ 1276405 h 1733084"/>
              <a:gd name="connsiteX55" fmla="*/ 2139950 w 2482850"/>
              <a:gd name="connsiteY55" fmla="*/ 1143055 h 1733084"/>
              <a:gd name="connsiteX56" fmla="*/ 2139950 w 2482850"/>
              <a:gd name="connsiteY56" fmla="*/ 1257355 h 1733084"/>
              <a:gd name="connsiteX57" fmla="*/ 2190750 w 2482850"/>
              <a:gd name="connsiteY57" fmla="*/ 1149405 h 1733084"/>
              <a:gd name="connsiteX58" fmla="*/ 2235200 w 2482850"/>
              <a:gd name="connsiteY58" fmla="*/ 1314505 h 1733084"/>
              <a:gd name="connsiteX59" fmla="*/ 2235200 w 2482850"/>
              <a:gd name="connsiteY59" fmla="*/ 1085905 h 1733084"/>
              <a:gd name="connsiteX60" fmla="*/ 2286000 w 2482850"/>
              <a:gd name="connsiteY60" fmla="*/ 1352605 h 1733084"/>
              <a:gd name="connsiteX61" fmla="*/ 2330450 w 2482850"/>
              <a:gd name="connsiteY61" fmla="*/ 1104955 h 1733084"/>
              <a:gd name="connsiteX62" fmla="*/ 2343150 w 2482850"/>
              <a:gd name="connsiteY62" fmla="*/ 1371655 h 1733084"/>
              <a:gd name="connsiteX63" fmla="*/ 2413000 w 2482850"/>
              <a:gd name="connsiteY63" fmla="*/ 1143055 h 1733084"/>
              <a:gd name="connsiteX64" fmla="*/ 2482850 w 2482850"/>
              <a:gd name="connsiteY64" fmla="*/ 1416105 h 1733084"/>
              <a:gd name="connsiteX0" fmla="*/ 0 w 2482850"/>
              <a:gd name="connsiteY0" fmla="*/ 1009705 h 1733084"/>
              <a:gd name="connsiteX1" fmla="*/ 38100 w 2482850"/>
              <a:gd name="connsiteY1" fmla="*/ 1130355 h 1733084"/>
              <a:gd name="connsiteX2" fmla="*/ 82550 w 2482850"/>
              <a:gd name="connsiteY2" fmla="*/ 952555 h 1733084"/>
              <a:gd name="connsiteX3" fmla="*/ 95250 w 2482850"/>
              <a:gd name="connsiteY3" fmla="*/ 1168455 h 1733084"/>
              <a:gd name="connsiteX4" fmla="*/ 165100 w 2482850"/>
              <a:gd name="connsiteY4" fmla="*/ 914455 h 1733084"/>
              <a:gd name="connsiteX5" fmla="*/ 165100 w 2482850"/>
              <a:gd name="connsiteY5" fmla="*/ 1174805 h 1733084"/>
              <a:gd name="connsiteX6" fmla="*/ 234950 w 2482850"/>
              <a:gd name="connsiteY6" fmla="*/ 946205 h 1733084"/>
              <a:gd name="connsiteX7" fmla="*/ 298450 w 2482850"/>
              <a:gd name="connsiteY7" fmla="*/ 1117655 h 1733084"/>
              <a:gd name="connsiteX8" fmla="*/ 298450 w 2482850"/>
              <a:gd name="connsiteY8" fmla="*/ 882705 h 1733084"/>
              <a:gd name="connsiteX9" fmla="*/ 330200 w 2482850"/>
              <a:gd name="connsiteY9" fmla="*/ 1079555 h 1733084"/>
              <a:gd name="connsiteX10" fmla="*/ 330200 w 2482850"/>
              <a:gd name="connsiteY10" fmla="*/ 889055 h 1733084"/>
              <a:gd name="connsiteX11" fmla="*/ 355600 w 2482850"/>
              <a:gd name="connsiteY11" fmla="*/ 1092255 h 1733084"/>
              <a:gd name="connsiteX12" fmla="*/ 374650 w 2482850"/>
              <a:gd name="connsiteY12" fmla="*/ 870005 h 1733084"/>
              <a:gd name="connsiteX13" fmla="*/ 374650 w 2482850"/>
              <a:gd name="connsiteY13" fmla="*/ 1073205 h 1733084"/>
              <a:gd name="connsiteX14" fmla="*/ 444500 w 2482850"/>
              <a:gd name="connsiteY14" fmla="*/ 889055 h 1733084"/>
              <a:gd name="connsiteX15" fmla="*/ 444500 w 2482850"/>
              <a:gd name="connsiteY15" fmla="*/ 1028755 h 1733084"/>
              <a:gd name="connsiteX16" fmla="*/ 488950 w 2482850"/>
              <a:gd name="connsiteY16" fmla="*/ 895405 h 1733084"/>
              <a:gd name="connsiteX17" fmla="*/ 501650 w 2482850"/>
              <a:gd name="connsiteY17" fmla="*/ 1022405 h 1733084"/>
              <a:gd name="connsiteX18" fmla="*/ 501650 w 2482850"/>
              <a:gd name="connsiteY18" fmla="*/ 870005 h 1733084"/>
              <a:gd name="connsiteX19" fmla="*/ 577850 w 2482850"/>
              <a:gd name="connsiteY19" fmla="*/ 1181155 h 1733084"/>
              <a:gd name="connsiteX20" fmla="*/ 628650 w 2482850"/>
              <a:gd name="connsiteY20" fmla="*/ 704905 h 1733084"/>
              <a:gd name="connsiteX21" fmla="*/ 654050 w 2482850"/>
              <a:gd name="connsiteY21" fmla="*/ 863655 h 1733084"/>
              <a:gd name="connsiteX22" fmla="*/ 723900 w 2482850"/>
              <a:gd name="connsiteY22" fmla="*/ 679505 h 1733084"/>
              <a:gd name="connsiteX23" fmla="*/ 730250 w 2482850"/>
              <a:gd name="connsiteY23" fmla="*/ 812855 h 1733084"/>
              <a:gd name="connsiteX24" fmla="*/ 793750 w 2482850"/>
              <a:gd name="connsiteY24" fmla="*/ 692205 h 1733084"/>
              <a:gd name="connsiteX25" fmla="*/ 793750 w 2482850"/>
              <a:gd name="connsiteY25" fmla="*/ 819205 h 1733084"/>
              <a:gd name="connsiteX26" fmla="*/ 857250 w 2482850"/>
              <a:gd name="connsiteY26" fmla="*/ 603305 h 1733084"/>
              <a:gd name="connsiteX27" fmla="*/ 863600 w 2482850"/>
              <a:gd name="connsiteY27" fmla="*/ 825555 h 1733084"/>
              <a:gd name="connsiteX28" fmla="*/ 933450 w 2482850"/>
              <a:gd name="connsiteY28" fmla="*/ 55 h 1733084"/>
              <a:gd name="connsiteX29" fmla="*/ 965200 w 2482850"/>
              <a:gd name="connsiteY29" fmla="*/ 870005 h 1733084"/>
              <a:gd name="connsiteX30" fmla="*/ 1009650 w 2482850"/>
              <a:gd name="connsiteY30" fmla="*/ 565205 h 1733084"/>
              <a:gd name="connsiteX31" fmla="*/ 1066800 w 2482850"/>
              <a:gd name="connsiteY31" fmla="*/ 857305 h 1733084"/>
              <a:gd name="connsiteX32" fmla="*/ 1073150 w 2482850"/>
              <a:gd name="connsiteY32" fmla="*/ 584255 h 1733084"/>
              <a:gd name="connsiteX33" fmla="*/ 1136650 w 2482850"/>
              <a:gd name="connsiteY33" fmla="*/ 749355 h 1733084"/>
              <a:gd name="connsiteX34" fmla="*/ 1200150 w 2482850"/>
              <a:gd name="connsiteY34" fmla="*/ 1352605 h 1733084"/>
              <a:gd name="connsiteX35" fmla="*/ 1231900 w 2482850"/>
              <a:gd name="connsiteY35" fmla="*/ 1238305 h 1733084"/>
              <a:gd name="connsiteX36" fmla="*/ 1270000 w 2482850"/>
              <a:gd name="connsiteY36" fmla="*/ 1466905 h 1733084"/>
              <a:gd name="connsiteX37" fmla="*/ 1314450 w 2482850"/>
              <a:gd name="connsiteY37" fmla="*/ 1289105 h 1733084"/>
              <a:gd name="connsiteX38" fmla="*/ 1327150 w 2482850"/>
              <a:gd name="connsiteY38" fmla="*/ 1549455 h 1733084"/>
              <a:gd name="connsiteX39" fmla="*/ 1441450 w 2482850"/>
              <a:gd name="connsiteY39" fmla="*/ 1104955 h 1733084"/>
              <a:gd name="connsiteX40" fmla="*/ 1498600 w 2482850"/>
              <a:gd name="connsiteY40" fmla="*/ 1727255 h 1733084"/>
              <a:gd name="connsiteX41" fmla="*/ 1568450 w 2482850"/>
              <a:gd name="connsiteY41" fmla="*/ 1422455 h 1733084"/>
              <a:gd name="connsiteX42" fmla="*/ 1701800 w 2482850"/>
              <a:gd name="connsiteY42" fmla="*/ 1524055 h 1733084"/>
              <a:gd name="connsiteX43" fmla="*/ 1765300 w 2482850"/>
              <a:gd name="connsiteY43" fmla="*/ 1320855 h 1733084"/>
              <a:gd name="connsiteX44" fmla="*/ 1784350 w 2482850"/>
              <a:gd name="connsiteY44" fmla="*/ 1441505 h 1733084"/>
              <a:gd name="connsiteX45" fmla="*/ 1790700 w 2482850"/>
              <a:gd name="connsiteY45" fmla="*/ 1225605 h 1733084"/>
              <a:gd name="connsiteX46" fmla="*/ 1835150 w 2482850"/>
              <a:gd name="connsiteY46" fmla="*/ 1485955 h 1733084"/>
              <a:gd name="connsiteX47" fmla="*/ 1873250 w 2482850"/>
              <a:gd name="connsiteY47" fmla="*/ 1104955 h 1733084"/>
              <a:gd name="connsiteX48" fmla="*/ 1873250 w 2482850"/>
              <a:gd name="connsiteY48" fmla="*/ 1289105 h 1733084"/>
              <a:gd name="connsiteX49" fmla="*/ 1930400 w 2482850"/>
              <a:gd name="connsiteY49" fmla="*/ 1073205 h 1733084"/>
              <a:gd name="connsiteX50" fmla="*/ 1968500 w 2482850"/>
              <a:gd name="connsiteY50" fmla="*/ 1257355 h 1733084"/>
              <a:gd name="connsiteX51" fmla="*/ 1981200 w 2482850"/>
              <a:gd name="connsiteY51" fmla="*/ 1085905 h 1733084"/>
              <a:gd name="connsiteX52" fmla="*/ 2095500 w 2482850"/>
              <a:gd name="connsiteY52" fmla="*/ 1295455 h 1733084"/>
              <a:gd name="connsiteX53" fmla="*/ 2114550 w 2482850"/>
              <a:gd name="connsiteY53" fmla="*/ 1066855 h 1733084"/>
              <a:gd name="connsiteX54" fmla="*/ 2127250 w 2482850"/>
              <a:gd name="connsiteY54" fmla="*/ 1276405 h 1733084"/>
              <a:gd name="connsiteX55" fmla="*/ 2139950 w 2482850"/>
              <a:gd name="connsiteY55" fmla="*/ 1143055 h 1733084"/>
              <a:gd name="connsiteX56" fmla="*/ 2139950 w 2482850"/>
              <a:gd name="connsiteY56" fmla="*/ 1257355 h 1733084"/>
              <a:gd name="connsiteX57" fmla="*/ 2190750 w 2482850"/>
              <a:gd name="connsiteY57" fmla="*/ 1149405 h 1733084"/>
              <a:gd name="connsiteX58" fmla="*/ 2235200 w 2482850"/>
              <a:gd name="connsiteY58" fmla="*/ 1314505 h 1733084"/>
              <a:gd name="connsiteX59" fmla="*/ 2235200 w 2482850"/>
              <a:gd name="connsiteY59" fmla="*/ 1085905 h 1733084"/>
              <a:gd name="connsiteX60" fmla="*/ 2286000 w 2482850"/>
              <a:gd name="connsiteY60" fmla="*/ 1352605 h 1733084"/>
              <a:gd name="connsiteX61" fmla="*/ 2330450 w 2482850"/>
              <a:gd name="connsiteY61" fmla="*/ 1104955 h 1733084"/>
              <a:gd name="connsiteX62" fmla="*/ 2343150 w 2482850"/>
              <a:gd name="connsiteY62" fmla="*/ 1371655 h 1733084"/>
              <a:gd name="connsiteX63" fmla="*/ 2413000 w 2482850"/>
              <a:gd name="connsiteY63" fmla="*/ 1143055 h 1733084"/>
              <a:gd name="connsiteX64" fmla="*/ 2482850 w 2482850"/>
              <a:gd name="connsiteY64" fmla="*/ 1416105 h 1733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482850" h="1733084">
                <a:moveTo>
                  <a:pt x="0" y="1009705"/>
                </a:moveTo>
                <a:cubicBezTo>
                  <a:pt x="12171" y="1074792"/>
                  <a:pt x="24342" y="1139880"/>
                  <a:pt x="38100" y="1130355"/>
                </a:cubicBezTo>
                <a:cubicBezTo>
                  <a:pt x="51858" y="1120830"/>
                  <a:pt x="73025" y="946205"/>
                  <a:pt x="82550" y="952555"/>
                </a:cubicBezTo>
                <a:cubicBezTo>
                  <a:pt x="92075" y="958905"/>
                  <a:pt x="81492" y="1174805"/>
                  <a:pt x="95250" y="1168455"/>
                </a:cubicBezTo>
                <a:cubicBezTo>
                  <a:pt x="109008" y="1162105"/>
                  <a:pt x="153458" y="913397"/>
                  <a:pt x="165100" y="914455"/>
                </a:cubicBezTo>
                <a:cubicBezTo>
                  <a:pt x="176742" y="915513"/>
                  <a:pt x="153458" y="1169513"/>
                  <a:pt x="165100" y="1174805"/>
                </a:cubicBezTo>
                <a:cubicBezTo>
                  <a:pt x="176742" y="1180097"/>
                  <a:pt x="212725" y="955730"/>
                  <a:pt x="234950" y="946205"/>
                </a:cubicBezTo>
                <a:cubicBezTo>
                  <a:pt x="257175" y="936680"/>
                  <a:pt x="287867" y="1128238"/>
                  <a:pt x="298450" y="1117655"/>
                </a:cubicBezTo>
                <a:cubicBezTo>
                  <a:pt x="309033" y="1107072"/>
                  <a:pt x="293158" y="889055"/>
                  <a:pt x="298450" y="882705"/>
                </a:cubicBezTo>
                <a:cubicBezTo>
                  <a:pt x="303742" y="876355"/>
                  <a:pt x="324909" y="1078497"/>
                  <a:pt x="330200" y="1079555"/>
                </a:cubicBezTo>
                <a:cubicBezTo>
                  <a:pt x="335491" y="1080613"/>
                  <a:pt x="325967" y="886938"/>
                  <a:pt x="330200" y="889055"/>
                </a:cubicBezTo>
                <a:cubicBezTo>
                  <a:pt x="334433" y="891172"/>
                  <a:pt x="348192" y="1095430"/>
                  <a:pt x="355600" y="1092255"/>
                </a:cubicBezTo>
                <a:cubicBezTo>
                  <a:pt x="363008" y="1089080"/>
                  <a:pt x="371475" y="873180"/>
                  <a:pt x="374650" y="870005"/>
                </a:cubicBezTo>
                <a:cubicBezTo>
                  <a:pt x="377825" y="866830"/>
                  <a:pt x="363008" y="1070030"/>
                  <a:pt x="374650" y="1073205"/>
                </a:cubicBezTo>
                <a:cubicBezTo>
                  <a:pt x="386292" y="1076380"/>
                  <a:pt x="432858" y="896463"/>
                  <a:pt x="444500" y="889055"/>
                </a:cubicBezTo>
                <a:cubicBezTo>
                  <a:pt x="456142" y="881647"/>
                  <a:pt x="437092" y="1027697"/>
                  <a:pt x="444500" y="1028755"/>
                </a:cubicBezTo>
                <a:cubicBezTo>
                  <a:pt x="451908" y="1029813"/>
                  <a:pt x="479425" y="896463"/>
                  <a:pt x="488950" y="895405"/>
                </a:cubicBezTo>
                <a:cubicBezTo>
                  <a:pt x="498475" y="894347"/>
                  <a:pt x="499533" y="1026638"/>
                  <a:pt x="501650" y="1022405"/>
                </a:cubicBezTo>
                <a:cubicBezTo>
                  <a:pt x="503767" y="1018172"/>
                  <a:pt x="488950" y="843547"/>
                  <a:pt x="501650" y="870005"/>
                </a:cubicBezTo>
                <a:cubicBezTo>
                  <a:pt x="514350" y="896463"/>
                  <a:pt x="556683" y="1208672"/>
                  <a:pt x="577850" y="1181155"/>
                </a:cubicBezTo>
                <a:cubicBezTo>
                  <a:pt x="599017" y="1153638"/>
                  <a:pt x="615950" y="757822"/>
                  <a:pt x="628650" y="704905"/>
                </a:cubicBezTo>
                <a:cubicBezTo>
                  <a:pt x="641350" y="651988"/>
                  <a:pt x="638175" y="867888"/>
                  <a:pt x="654050" y="863655"/>
                </a:cubicBezTo>
                <a:cubicBezTo>
                  <a:pt x="669925" y="859422"/>
                  <a:pt x="711200" y="687972"/>
                  <a:pt x="723900" y="679505"/>
                </a:cubicBezTo>
                <a:cubicBezTo>
                  <a:pt x="736600" y="671038"/>
                  <a:pt x="718608" y="810738"/>
                  <a:pt x="730250" y="812855"/>
                </a:cubicBezTo>
                <a:cubicBezTo>
                  <a:pt x="741892" y="814972"/>
                  <a:pt x="783167" y="691147"/>
                  <a:pt x="793750" y="692205"/>
                </a:cubicBezTo>
                <a:cubicBezTo>
                  <a:pt x="804333" y="693263"/>
                  <a:pt x="783167" y="834022"/>
                  <a:pt x="793750" y="819205"/>
                </a:cubicBezTo>
                <a:cubicBezTo>
                  <a:pt x="804333" y="804388"/>
                  <a:pt x="845608" y="602247"/>
                  <a:pt x="857250" y="603305"/>
                </a:cubicBezTo>
                <a:cubicBezTo>
                  <a:pt x="868892" y="604363"/>
                  <a:pt x="850900" y="926097"/>
                  <a:pt x="863600" y="825555"/>
                </a:cubicBezTo>
                <a:cubicBezTo>
                  <a:pt x="876300" y="725013"/>
                  <a:pt x="916517" y="-7353"/>
                  <a:pt x="933450" y="55"/>
                </a:cubicBezTo>
                <a:cubicBezTo>
                  <a:pt x="950383" y="7463"/>
                  <a:pt x="952500" y="775813"/>
                  <a:pt x="965200" y="870005"/>
                </a:cubicBezTo>
                <a:cubicBezTo>
                  <a:pt x="977900" y="964197"/>
                  <a:pt x="992717" y="567322"/>
                  <a:pt x="1009650" y="565205"/>
                </a:cubicBezTo>
                <a:cubicBezTo>
                  <a:pt x="1026583" y="563088"/>
                  <a:pt x="1056217" y="854130"/>
                  <a:pt x="1066800" y="857305"/>
                </a:cubicBezTo>
                <a:cubicBezTo>
                  <a:pt x="1077383" y="860480"/>
                  <a:pt x="1061508" y="602247"/>
                  <a:pt x="1073150" y="584255"/>
                </a:cubicBezTo>
                <a:cubicBezTo>
                  <a:pt x="1084792" y="566263"/>
                  <a:pt x="1115483" y="621297"/>
                  <a:pt x="1136650" y="749355"/>
                </a:cubicBezTo>
                <a:cubicBezTo>
                  <a:pt x="1157817" y="877413"/>
                  <a:pt x="1184275" y="1271113"/>
                  <a:pt x="1200150" y="1352605"/>
                </a:cubicBezTo>
                <a:cubicBezTo>
                  <a:pt x="1216025" y="1434097"/>
                  <a:pt x="1220258" y="1219255"/>
                  <a:pt x="1231900" y="1238305"/>
                </a:cubicBezTo>
                <a:cubicBezTo>
                  <a:pt x="1243542" y="1257355"/>
                  <a:pt x="1256242" y="1458438"/>
                  <a:pt x="1270000" y="1466905"/>
                </a:cubicBezTo>
                <a:cubicBezTo>
                  <a:pt x="1283758" y="1475372"/>
                  <a:pt x="1304925" y="1275347"/>
                  <a:pt x="1314450" y="1289105"/>
                </a:cubicBezTo>
                <a:cubicBezTo>
                  <a:pt x="1323975" y="1302863"/>
                  <a:pt x="1305983" y="1580147"/>
                  <a:pt x="1327150" y="1549455"/>
                </a:cubicBezTo>
                <a:cubicBezTo>
                  <a:pt x="1348317" y="1518763"/>
                  <a:pt x="1412875" y="1075322"/>
                  <a:pt x="1441450" y="1104955"/>
                </a:cubicBezTo>
                <a:cubicBezTo>
                  <a:pt x="1470025" y="1134588"/>
                  <a:pt x="1477433" y="1674338"/>
                  <a:pt x="1498600" y="1727255"/>
                </a:cubicBezTo>
                <a:cubicBezTo>
                  <a:pt x="1519767" y="1780172"/>
                  <a:pt x="1534583" y="1456322"/>
                  <a:pt x="1568450" y="1422455"/>
                </a:cubicBezTo>
                <a:cubicBezTo>
                  <a:pt x="1602317" y="1388588"/>
                  <a:pt x="1668992" y="1540988"/>
                  <a:pt x="1701800" y="1524055"/>
                </a:cubicBezTo>
                <a:cubicBezTo>
                  <a:pt x="1734608" y="1507122"/>
                  <a:pt x="1751542" y="1334613"/>
                  <a:pt x="1765300" y="1320855"/>
                </a:cubicBezTo>
                <a:cubicBezTo>
                  <a:pt x="1779058" y="1307097"/>
                  <a:pt x="1780117" y="1457380"/>
                  <a:pt x="1784350" y="1441505"/>
                </a:cubicBezTo>
                <a:cubicBezTo>
                  <a:pt x="1788583" y="1425630"/>
                  <a:pt x="1782233" y="1218197"/>
                  <a:pt x="1790700" y="1225605"/>
                </a:cubicBezTo>
                <a:cubicBezTo>
                  <a:pt x="1799167" y="1233013"/>
                  <a:pt x="1821392" y="1506063"/>
                  <a:pt x="1835150" y="1485955"/>
                </a:cubicBezTo>
                <a:cubicBezTo>
                  <a:pt x="1848908" y="1465847"/>
                  <a:pt x="1866900" y="1137763"/>
                  <a:pt x="1873250" y="1104955"/>
                </a:cubicBezTo>
                <a:cubicBezTo>
                  <a:pt x="1879600" y="1072147"/>
                  <a:pt x="1863725" y="1294397"/>
                  <a:pt x="1873250" y="1289105"/>
                </a:cubicBezTo>
                <a:cubicBezTo>
                  <a:pt x="1882775" y="1283813"/>
                  <a:pt x="1914525" y="1078497"/>
                  <a:pt x="1930400" y="1073205"/>
                </a:cubicBezTo>
                <a:cubicBezTo>
                  <a:pt x="1946275" y="1067913"/>
                  <a:pt x="1960033" y="1255238"/>
                  <a:pt x="1968500" y="1257355"/>
                </a:cubicBezTo>
                <a:cubicBezTo>
                  <a:pt x="1976967" y="1259472"/>
                  <a:pt x="1960033" y="1079555"/>
                  <a:pt x="1981200" y="1085905"/>
                </a:cubicBezTo>
                <a:cubicBezTo>
                  <a:pt x="2002367" y="1092255"/>
                  <a:pt x="2073275" y="1298630"/>
                  <a:pt x="2095500" y="1295455"/>
                </a:cubicBezTo>
                <a:cubicBezTo>
                  <a:pt x="2117725" y="1292280"/>
                  <a:pt x="2109258" y="1070030"/>
                  <a:pt x="2114550" y="1066855"/>
                </a:cubicBezTo>
                <a:cubicBezTo>
                  <a:pt x="2119842" y="1063680"/>
                  <a:pt x="2123017" y="1263705"/>
                  <a:pt x="2127250" y="1276405"/>
                </a:cubicBezTo>
                <a:cubicBezTo>
                  <a:pt x="2131483" y="1289105"/>
                  <a:pt x="2137833" y="1146230"/>
                  <a:pt x="2139950" y="1143055"/>
                </a:cubicBezTo>
                <a:cubicBezTo>
                  <a:pt x="2142067" y="1139880"/>
                  <a:pt x="2131483" y="1256297"/>
                  <a:pt x="2139950" y="1257355"/>
                </a:cubicBezTo>
                <a:cubicBezTo>
                  <a:pt x="2148417" y="1258413"/>
                  <a:pt x="2174875" y="1139880"/>
                  <a:pt x="2190750" y="1149405"/>
                </a:cubicBezTo>
                <a:cubicBezTo>
                  <a:pt x="2206625" y="1158930"/>
                  <a:pt x="2227792" y="1325088"/>
                  <a:pt x="2235200" y="1314505"/>
                </a:cubicBezTo>
                <a:cubicBezTo>
                  <a:pt x="2242608" y="1303922"/>
                  <a:pt x="2226733" y="1079555"/>
                  <a:pt x="2235200" y="1085905"/>
                </a:cubicBezTo>
                <a:cubicBezTo>
                  <a:pt x="2243667" y="1092255"/>
                  <a:pt x="2270125" y="1349430"/>
                  <a:pt x="2286000" y="1352605"/>
                </a:cubicBezTo>
                <a:cubicBezTo>
                  <a:pt x="2301875" y="1355780"/>
                  <a:pt x="2320925" y="1101780"/>
                  <a:pt x="2330450" y="1104955"/>
                </a:cubicBezTo>
                <a:cubicBezTo>
                  <a:pt x="2339975" y="1108130"/>
                  <a:pt x="2329392" y="1365305"/>
                  <a:pt x="2343150" y="1371655"/>
                </a:cubicBezTo>
                <a:cubicBezTo>
                  <a:pt x="2356908" y="1378005"/>
                  <a:pt x="2389717" y="1135647"/>
                  <a:pt x="2413000" y="1143055"/>
                </a:cubicBezTo>
                <a:cubicBezTo>
                  <a:pt x="2436283" y="1150463"/>
                  <a:pt x="2482850" y="1416105"/>
                  <a:pt x="2482850" y="1416105"/>
                </a:cubicBezTo>
              </a:path>
            </a:pathLst>
          </a:custGeom>
          <a:noFill/>
          <a:ln w="6350">
            <a:solidFill>
              <a:srgbClr val="ED41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24" name="Freeform 23"/>
          <p:cNvSpPr/>
          <p:nvPr/>
        </p:nvSpPr>
        <p:spPr>
          <a:xfrm>
            <a:off x="4202198" y="649682"/>
            <a:ext cx="1778295" cy="1330310"/>
          </a:xfrm>
          <a:custGeom>
            <a:avLst/>
            <a:gdLst>
              <a:gd name="connsiteX0" fmla="*/ 0 w 2371060"/>
              <a:gd name="connsiteY0" fmla="*/ 1210698 h 1774708"/>
              <a:gd name="connsiteX1" fmla="*/ 31897 w 2371060"/>
              <a:gd name="connsiteY1" fmla="*/ 1433982 h 1774708"/>
              <a:gd name="connsiteX2" fmla="*/ 95693 w 2371060"/>
              <a:gd name="connsiteY2" fmla="*/ 1497777 h 1774708"/>
              <a:gd name="connsiteX3" fmla="*/ 95693 w 2371060"/>
              <a:gd name="connsiteY3" fmla="*/ 1263861 h 1774708"/>
              <a:gd name="connsiteX4" fmla="*/ 116958 w 2371060"/>
              <a:gd name="connsiteY4" fmla="*/ 1423349 h 1774708"/>
              <a:gd name="connsiteX5" fmla="*/ 116958 w 2371060"/>
              <a:gd name="connsiteY5" fmla="*/ 1561572 h 1774708"/>
              <a:gd name="connsiteX6" fmla="*/ 191386 w 2371060"/>
              <a:gd name="connsiteY6" fmla="*/ 1370186 h 1774708"/>
              <a:gd name="connsiteX7" fmla="*/ 191386 w 2371060"/>
              <a:gd name="connsiteY7" fmla="*/ 1774224 h 1774708"/>
              <a:gd name="connsiteX8" fmla="*/ 297711 w 2371060"/>
              <a:gd name="connsiteY8" fmla="*/ 1455247 h 1774708"/>
              <a:gd name="connsiteX9" fmla="*/ 297711 w 2371060"/>
              <a:gd name="connsiteY9" fmla="*/ 1582837 h 1774708"/>
              <a:gd name="connsiteX10" fmla="*/ 308344 w 2371060"/>
              <a:gd name="connsiteY10" fmla="*/ 1295758 h 1774708"/>
              <a:gd name="connsiteX11" fmla="*/ 308344 w 2371060"/>
              <a:gd name="connsiteY11" fmla="*/ 1593470 h 1774708"/>
              <a:gd name="connsiteX12" fmla="*/ 361507 w 2371060"/>
              <a:gd name="connsiteY12" fmla="*/ 1380819 h 1774708"/>
              <a:gd name="connsiteX13" fmla="*/ 372139 w 2371060"/>
              <a:gd name="connsiteY13" fmla="*/ 1508410 h 1774708"/>
              <a:gd name="connsiteX14" fmla="*/ 478465 w 2371060"/>
              <a:gd name="connsiteY14" fmla="*/ 1168168 h 1774708"/>
              <a:gd name="connsiteX15" fmla="*/ 616688 w 2371060"/>
              <a:gd name="connsiteY15" fmla="*/ 1348921 h 1774708"/>
              <a:gd name="connsiteX16" fmla="*/ 659218 w 2371060"/>
              <a:gd name="connsiteY16" fmla="*/ 817293 h 1774708"/>
              <a:gd name="connsiteX17" fmla="*/ 691116 w 2371060"/>
              <a:gd name="connsiteY17" fmla="*/ 1083107 h 1774708"/>
              <a:gd name="connsiteX18" fmla="*/ 723014 w 2371060"/>
              <a:gd name="connsiteY18" fmla="*/ 912986 h 1774708"/>
              <a:gd name="connsiteX19" fmla="*/ 723014 w 2371060"/>
              <a:gd name="connsiteY19" fmla="*/ 998047 h 1774708"/>
              <a:gd name="connsiteX20" fmla="*/ 808074 w 2371060"/>
              <a:gd name="connsiteY20" fmla="*/ 881089 h 1774708"/>
              <a:gd name="connsiteX21" fmla="*/ 808074 w 2371060"/>
              <a:gd name="connsiteY21" fmla="*/ 1040577 h 1774708"/>
              <a:gd name="connsiteX22" fmla="*/ 882502 w 2371060"/>
              <a:gd name="connsiteY22" fmla="*/ 827926 h 1774708"/>
              <a:gd name="connsiteX23" fmla="*/ 882502 w 2371060"/>
              <a:gd name="connsiteY23" fmla="*/ 966149 h 1774708"/>
              <a:gd name="connsiteX24" fmla="*/ 956930 w 2371060"/>
              <a:gd name="connsiteY24" fmla="*/ 785396 h 1774708"/>
              <a:gd name="connsiteX25" fmla="*/ 999460 w 2371060"/>
              <a:gd name="connsiteY25" fmla="*/ 881089 h 1774708"/>
              <a:gd name="connsiteX26" fmla="*/ 1095153 w 2371060"/>
              <a:gd name="connsiteY26" fmla="*/ 30484 h 1774708"/>
              <a:gd name="connsiteX27" fmla="*/ 1095153 w 2371060"/>
              <a:gd name="connsiteY27" fmla="*/ 189972 h 1774708"/>
              <a:gd name="connsiteX28" fmla="*/ 1222744 w 2371060"/>
              <a:gd name="connsiteY28" fmla="*/ 200605 h 1774708"/>
              <a:gd name="connsiteX29" fmla="*/ 1180214 w 2371060"/>
              <a:gd name="connsiteY29" fmla="*/ 466419 h 1774708"/>
              <a:gd name="connsiteX30" fmla="*/ 1318437 w 2371060"/>
              <a:gd name="connsiteY30" fmla="*/ 455786 h 1774708"/>
              <a:gd name="connsiteX31" fmla="*/ 1350335 w 2371060"/>
              <a:gd name="connsiteY31" fmla="*/ 434521 h 1774708"/>
              <a:gd name="connsiteX32" fmla="*/ 1403497 w 2371060"/>
              <a:gd name="connsiteY32" fmla="*/ 349461 h 1774708"/>
              <a:gd name="connsiteX33" fmla="*/ 1403497 w 2371060"/>
              <a:gd name="connsiteY33" fmla="*/ 710968 h 1774708"/>
              <a:gd name="connsiteX34" fmla="*/ 1531088 w 2371060"/>
              <a:gd name="connsiteY34" fmla="*/ 402624 h 1774708"/>
              <a:gd name="connsiteX35" fmla="*/ 1541721 w 2371060"/>
              <a:gd name="connsiteY35" fmla="*/ 647172 h 1774708"/>
              <a:gd name="connsiteX36" fmla="*/ 1648046 w 2371060"/>
              <a:gd name="connsiteY36" fmla="*/ 381358 h 1774708"/>
              <a:gd name="connsiteX37" fmla="*/ 1648046 w 2371060"/>
              <a:gd name="connsiteY37" fmla="*/ 572744 h 1774708"/>
              <a:gd name="connsiteX38" fmla="*/ 1722474 w 2371060"/>
              <a:gd name="connsiteY38" fmla="*/ 317563 h 1774708"/>
              <a:gd name="connsiteX39" fmla="*/ 1733107 w 2371060"/>
              <a:gd name="connsiteY39" fmla="*/ 434521 h 1774708"/>
              <a:gd name="connsiteX40" fmla="*/ 1754372 w 2371060"/>
              <a:gd name="connsiteY40" fmla="*/ 615275 h 1774708"/>
              <a:gd name="connsiteX41" fmla="*/ 1796902 w 2371060"/>
              <a:gd name="connsiteY41" fmla="*/ 360093 h 1774708"/>
              <a:gd name="connsiteX42" fmla="*/ 1796902 w 2371060"/>
              <a:gd name="connsiteY42" fmla="*/ 562112 h 1774708"/>
              <a:gd name="connsiteX43" fmla="*/ 1860697 w 2371060"/>
              <a:gd name="connsiteY43" fmla="*/ 381358 h 1774708"/>
              <a:gd name="connsiteX44" fmla="*/ 1892595 w 2371060"/>
              <a:gd name="connsiteY44" fmla="*/ 976782 h 1774708"/>
              <a:gd name="connsiteX45" fmla="*/ 1956390 w 2371060"/>
              <a:gd name="connsiteY45" fmla="*/ 753498 h 1774708"/>
              <a:gd name="connsiteX46" fmla="*/ 1956390 w 2371060"/>
              <a:gd name="connsiteY46" fmla="*/ 838558 h 1774708"/>
              <a:gd name="connsiteX47" fmla="*/ 2020186 w 2371060"/>
              <a:gd name="connsiteY47" fmla="*/ 732233 h 1774708"/>
              <a:gd name="connsiteX48" fmla="*/ 2041451 w 2371060"/>
              <a:gd name="connsiteY48" fmla="*/ 774763 h 1774708"/>
              <a:gd name="connsiteX49" fmla="*/ 2094614 w 2371060"/>
              <a:gd name="connsiteY49" fmla="*/ 636540 h 1774708"/>
              <a:gd name="connsiteX50" fmla="*/ 2105246 w 2371060"/>
              <a:gd name="connsiteY50" fmla="*/ 955517 h 1774708"/>
              <a:gd name="connsiteX51" fmla="*/ 2105246 w 2371060"/>
              <a:gd name="connsiteY51" fmla="*/ 700335 h 1774708"/>
              <a:gd name="connsiteX52" fmla="*/ 2115879 w 2371060"/>
              <a:gd name="connsiteY52" fmla="*/ 849191 h 1774708"/>
              <a:gd name="connsiteX53" fmla="*/ 2158409 w 2371060"/>
              <a:gd name="connsiteY53" fmla="*/ 700335 h 1774708"/>
              <a:gd name="connsiteX54" fmla="*/ 2232837 w 2371060"/>
              <a:gd name="connsiteY54" fmla="*/ 796028 h 1774708"/>
              <a:gd name="connsiteX55" fmla="*/ 2296632 w 2371060"/>
              <a:gd name="connsiteY55" fmla="*/ 636540 h 1774708"/>
              <a:gd name="connsiteX56" fmla="*/ 2296632 w 2371060"/>
              <a:gd name="connsiteY56" fmla="*/ 870456 h 1774708"/>
              <a:gd name="connsiteX57" fmla="*/ 2371060 w 2371060"/>
              <a:gd name="connsiteY57" fmla="*/ 636540 h 1774708"/>
              <a:gd name="connsiteX0" fmla="*/ 0 w 2371060"/>
              <a:gd name="connsiteY0" fmla="*/ 1210698 h 1774708"/>
              <a:gd name="connsiteX1" fmla="*/ 31897 w 2371060"/>
              <a:gd name="connsiteY1" fmla="*/ 1433982 h 1774708"/>
              <a:gd name="connsiteX2" fmla="*/ 95693 w 2371060"/>
              <a:gd name="connsiteY2" fmla="*/ 1497777 h 1774708"/>
              <a:gd name="connsiteX3" fmla="*/ 95693 w 2371060"/>
              <a:gd name="connsiteY3" fmla="*/ 1263861 h 1774708"/>
              <a:gd name="connsiteX4" fmla="*/ 116958 w 2371060"/>
              <a:gd name="connsiteY4" fmla="*/ 1423349 h 1774708"/>
              <a:gd name="connsiteX5" fmla="*/ 116958 w 2371060"/>
              <a:gd name="connsiteY5" fmla="*/ 1561572 h 1774708"/>
              <a:gd name="connsiteX6" fmla="*/ 191386 w 2371060"/>
              <a:gd name="connsiteY6" fmla="*/ 1370186 h 1774708"/>
              <a:gd name="connsiteX7" fmla="*/ 191386 w 2371060"/>
              <a:gd name="connsiteY7" fmla="*/ 1774224 h 1774708"/>
              <a:gd name="connsiteX8" fmla="*/ 297711 w 2371060"/>
              <a:gd name="connsiteY8" fmla="*/ 1455247 h 1774708"/>
              <a:gd name="connsiteX9" fmla="*/ 297711 w 2371060"/>
              <a:gd name="connsiteY9" fmla="*/ 1582837 h 1774708"/>
              <a:gd name="connsiteX10" fmla="*/ 308344 w 2371060"/>
              <a:gd name="connsiteY10" fmla="*/ 1295758 h 1774708"/>
              <a:gd name="connsiteX11" fmla="*/ 308344 w 2371060"/>
              <a:gd name="connsiteY11" fmla="*/ 1593470 h 1774708"/>
              <a:gd name="connsiteX12" fmla="*/ 361507 w 2371060"/>
              <a:gd name="connsiteY12" fmla="*/ 1380819 h 1774708"/>
              <a:gd name="connsiteX13" fmla="*/ 372139 w 2371060"/>
              <a:gd name="connsiteY13" fmla="*/ 1508410 h 1774708"/>
              <a:gd name="connsiteX14" fmla="*/ 478465 w 2371060"/>
              <a:gd name="connsiteY14" fmla="*/ 1168168 h 1774708"/>
              <a:gd name="connsiteX15" fmla="*/ 616688 w 2371060"/>
              <a:gd name="connsiteY15" fmla="*/ 1348921 h 1774708"/>
              <a:gd name="connsiteX16" fmla="*/ 659218 w 2371060"/>
              <a:gd name="connsiteY16" fmla="*/ 817293 h 1774708"/>
              <a:gd name="connsiteX17" fmla="*/ 691116 w 2371060"/>
              <a:gd name="connsiteY17" fmla="*/ 1083107 h 1774708"/>
              <a:gd name="connsiteX18" fmla="*/ 723014 w 2371060"/>
              <a:gd name="connsiteY18" fmla="*/ 912986 h 1774708"/>
              <a:gd name="connsiteX19" fmla="*/ 723014 w 2371060"/>
              <a:gd name="connsiteY19" fmla="*/ 998047 h 1774708"/>
              <a:gd name="connsiteX20" fmla="*/ 808074 w 2371060"/>
              <a:gd name="connsiteY20" fmla="*/ 881089 h 1774708"/>
              <a:gd name="connsiteX21" fmla="*/ 808074 w 2371060"/>
              <a:gd name="connsiteY21" fmla="*/ 1040577 h 1774708"/>
              <a:gd name="connsiteX22" fmla="*/ 882502 w 2371060"/>
              <a:gd name="connsiteY22" fmla="*/ 827926 h 1774708"/>
              <a:gd name="connsiteX23" fmla="*/ 882502 w 2371060"/>
              <a:gd name="connsiteY23" fmla="*/ 966149 h 1774708"/>
              <a:gd name="connsiteX24" fmla="*/ 956930 w 2371060"/>
              <a:gd name="connsiteY24" fmla="*/ 785396 h 1774708"/>
              <a:gd name="connsiteX25" fmla="*/ 999460 w 2371060"/>
              <a:gd name="connsiteY25" fmla="*/ 881089 h 1774708"/>
              <a:gd name="connsiteX26" fmla="*/ 1095153 w 2371060"/>
              <a:gd name="connsiteY26" fmla="*/ 30484 h 1774708"/>
              <a:gd name="connsiteX27" fmla="*/ 1095153 w 2371060"/>
              <a:gd name="connsiteY27" fmla="*/ 189972 h 1774708"/>
              <a:gd name="connsiteX28" fmla="*/ 1222744 w 2371060"/>
              <a:gd name="connsiteY28" fmla="*/ 200605 h 1774708"/>
              <a:gd name="connsiteX29" fmla="*/ 1243714 w 2371060"/>
              <a:gd name="connsiteY29" fmla="*/ 441019 h 1774708"/>
              <a:gd name="connsiteX30" fmla="*/ 1318437 w 2371060"/>
              <a:gd name="connsiteY30" fmla="*/ 455786 h 1774708"/>
              <a:gd name="connsiteX31" fmla="*/ 1350335 w 2371060"/>
              <a:gd name="connsiteY31" fmla="*/ 434521 h 1774708"/>
              <a:gd name="connsiteX32" fmla="*/ 1403497 w 2371060"/>
              <a:gd name="connsiteY32" fmla="*/ 349461 h 1774708"/>
              <a:gd name="connsiteX33" fmla="*/ 1403497 w 2371060"/>
              <a:gd name="connsiteY33" fmla="*/ 710968 h 1774708"/>
              <a:gd name="connsiteX34" fmla="*/ 1531088 w 2371060"/>
              <a:gd name="connsiteY34" fmla="*/ 402624 h 1774708"/>
              <a:gd name="connsiteX35" fmla="*/ 1541721 w 2371060"/>
              <a:gd name="connsiteY35" fmla="*/ 647172 h 1774708"/>
              <a:gd name="connsiteX36" fmla="*/ 1648046 w 2371060"/>
              <a:gd name="connsiteY36" fmla="*/ 381358 h 1774708"/>
              <a:gd name="connsiteX37" fmla="*/ 1648046 w 2371060"/>
              <a:gd name="connsiteY37" fmla="*/ 572744 h 1774708"/>
              <a:gd name="connsiteX38" fmla="*/ 1722474 w 2371060"/>
              <a:gd name="connsiteY38" fmla="*/ 317563 h 1774708"/>
              <a:gd name="connsiteX39" fmla="*/ 1733107 w 2371060"/>
              <a:gd name="connsiteY39" fmla="*/ 434521 h 1774708"/>
              <a:gd name="connsiteX40" fmla="*/ 1754372 w 2371060"/>
              <a:gd name="connsiteY40" fmla="*/ 615275 h 1774708"/>
              <a:gd name="connsiteX41" fmla="*/ 1796902 w 2371060"/>
              <a:gd name="connsiteY41" fmla="*/ 360093 h 1774708"/>
              <a:gd name="connsiteX42" fmla="*/ 1796902 w 2371060"/>
              <a:gd name="connsiteY42" fmla="*/ 562112 h 1774708"/>
              <a:gd name="connsiteX43" fmla="*/ 1860697 w 2371060"/>
              <a:gd name="connsiteY43" fmla="*/ 381358 h 1774708"/>
              <a:gd name="connsiteX44" fmla="*/ 1892595 w 2371060"/>
              <a:gd name="connsiteY44" fmla="*/ 976782 h 1774708"/>
              <a:gd name="connsiteX45" fmla="*/ 1956390 w 2371060"/>
              <a:gd name="connsiteY45" fmla="*/ 753498 h 1774708"/>
              <a:gd name="connsiteX46" fmla="*/ 1956390 w 2371060"/>
              <a:gd name="connsiteY46" fmla="*/ 838558 h 1774708"/>
              <a:gd name="connsiteX47" fmla="*/ 2020186 w 2371060"/>
              <a:gd name="connsiteY47" fmla="*/ 732233 h 1774708"/>
              <a:gd name="connsiteX48" fmla="*/ 2041451 w 2371060"/>
              <a:gd name="connsiteY48" fmla="*/ 774763 h 1774708"/>
              <a:gd name="connsiteX49" fmla="*/ 2094614 w 2371060"/>
              <a:gd name="connsiteY49" fmla="*/ 636540 h 1774708"/>
              <a:gd name="connsiteX50" fmla="*/ 2105246 w 2371060"/>
              <a:gd name="connsiteY50" fmla="*/ 955517 h 1774708"/>
              <a:gd name="connsiteX51" fmla="*/ 2105246 w 2371060"/>
              <a:gd name="connsiteY51" fmla="*/ 700335 h 1774708"/>
              <a:gd name="connsiteX52" fmla="*/ 2115879 w 2371060"/>
              <a:gd name="connsiteY52" fmla="*/ 849191 h 1774708"/>
              <a:gd name="connsiteX53" fmla="*/ 2158409 w 2371060"/>
              <a:gd name="connsiteY53" fmla="*/ 700335 h 1774708"/>
              <a:gd name="connsiteX54" fmla="*/ 2232837 w 2371060"/>
              <a:gd name="connsiteY54" fmla="*/ 796028 h 1774708"/>
              <a:gd name="connsiteX55" fmla="*/ 2296632 w 2371060"/>
              <a:gd name="connsiteY55" fmla="*/ 636540 h 1774708"/>
              <a:gd name="connsiteX56" fmla="*/ 2296632 w 2371060"/>
              <a:gd name="connsiteY56" fmla="*/ 870456 h 1774708"/>
              <a:gd name="connsiteX57" fmla="*/ 2371060 w 2371060"/>
              <a:gd name="connsiteY57" fmla="*/ 636540 h 1774708"/>
              <a:gd name="connsiteX0" fmla="*/ 0 w 2371060"/>
              <a:gd name="connsiteY0" fmla="*/ 1209736 h 1773746"/>
              <a:gd name="connsiteX1" fmla="*/ 31897 w 2371060"/>
              <a:gd name="connsiteY1" fmla="*/ 1433020 h 1773746"/>
              <a:gd name="connsiteX2" fmla="*/ 95693 w 2371060"/>
              <a:gd name="connsiteY2" fmla="*/ 1496815 h 1773746"/>
              <a:gd name="connsiteX3" fmla="*/ 95693 w 2371060"/>
              <a:gd name="connsiteY3" fmla="*/ 1262899 h 1773746"/>
              <a:gd name="connsiteX4" fmla="*/ 116958 w 2371060"/>
              <a:gd name="connsiteY4" fmla="*/ 1422387 h 1773746"/>
              <a:gd name="connsiteX5" fmla="*/ 116958 w 2371060"/>
              <a:gd name="connsiteY5" fmla="*/ 1560610 h 1773746"/>
              <a:gd name="connsiteX6" fmla="*/ 191386 w 2371060"/>
              <a:gd name="connsiteY6" fmla="*/ 1369224 h 1773746"/>
              <a:gd name="connsiteX7" fmla="*/ 191386 w 2371060"/>
              <a:gd name="connsiteY7" fmla="*/ 1773262 h 1773746"/>
              <a:gd name="connsiteX8" fmla="*/ 297711 w 2371060"/>
              <a:gd name="connsiteY8" fmla="*/ 1454285 h 1773746"/>
              <a:gd name="connsiteX9" fmla="*/ 297711 w 2371060"/>
              <a:gd name="connsiteY9" fmla="*/ 1581875 h 1773746"/>
              <a:gd name="connsiteX10" fmla="*/ 308344 w 2371060"/>
              <a:gd name="connsiteY10" fmla="*/ 1294796 h 1773746"/>
              <a:gd name="connsiteX11" fmla="*/ 308344 w 2371060"/>
              <a:gd name="connsiteY11" fmla="*/ 1592508 h 1773746"/>
              <a:gd name="connsiteX12" fmla="*/ 361507 w 2371060"/>
              <a:gd name="connsiteY12" fmla="*/ 1379857 h 1773746"/>
              <a:gd name="connsiteX13" fmla="*/ 372139 w 2371060"/>
              <a:gd name="connsiteY13" fmla="*/ 1507448 h 1773746"/>
              <a:gd name="connsiteX14" fmla="*/ 478465 w 2371060"/>
              <a:gd name="connsiteY14" fmla="*/ 1167206 h 1773746"/>
              <a:gd name="connsiteX15" fmla="*/ 616688 w 2371060"/>
              <a:gd name="connsiteY15" fmla="*/ 1347959 h 1773746"/>
              <a:gd name="connsiteX16" fmla="*/ 659218 w 2371060"/>
              <a:gd name="connsiteY16" fmla="*/ 816331 h 1773746"/>
              <a:gd name="connsiteX17" fmla="*/ 691116 w 2371060"/>
              <a:gd name="connsiteY17" fmla="*/ 1082145 h 1773746"/>
              <a:gd name="connsiteX18" fmla="*/ 723014 w 2371060"/>
              <a:gd name="connsiteY18" fmla="*/ 912024 h 1773746"/>
              <a:gd name="connsiteX19" fmla="*/ 723014 w 2371060"/>
              <a:gd name="connsiteY19" fmla="*/ 997085 h 1773746"/>
              <a:gd name="connsiteX20" fmla="*/ 808074 w 2371060"/>
              <a:gd name="connsiteY20" fmla="*/ 880127 h 1773746"/>
              <a:gd name="connsiteX21" fmla="*/ 808074 w 2371060"/>
              <a:gd name="connsiteY21" fmla="*/ 1039615 h 1773746"/>
              <a:gd name="connsiteX22" fmla="*/ 882502 w 2371060"/>
              <a:gd name="connsiteY22" fmla="*/ 826964 h 1773746"/>
              <a:gd name="connsiteX23" fmla="*/ 882502 w 2371060"/>
              <a:gd name="connsiteY23" fmla="*/ 965187 h 1773746"/>
              <a:gd name="connsiteX24" fmla="*/ 956930 w 2371060"/>
              <a:gd name="connsiteY24" fmla="*/ 784434 h 1773746"/>
              <a:gd name="connsiteX25" fmla="*/ 999460 w 2371060"/>
              <a:gd name="connsiteY25" fmla="*/ 880127 h 1773746"/>
              <a:gd name="connsiteX26" fmla="*/ 1095153 w 2371060"/>
              <a:gd name="connsiteY26" fmla="*/ 29522 h 1773746"/>
              <a:gd name="connsiteX27" fmla="*/ 1139603 w 2371060"/>
              <a:gd name="connsiteY27" fmla="*/ 195360 h 1773746"/>
              <a:gd name="connsiteX28" fmla="*/ 1222744 w 2371060"/>
              <a:gd name="connsiteY28" fmla="*/ 199643 h 1773746"/>
              <a:gd name="connsiteX29" fmla="*/ 1243714 w 2371060"/>
              <a:gd name="connsiteY29" fmla="*/ 440057 h 1773746"/>
              <a:gd name="connsiteX30" fmla="*/ 1318437 w 2371060"/>
              <a:gd name="connsiteY30" fmla="*/ 454824 h 1773746"/>
              <a:gd name="connsiteX31" fmla="*/ 1350335 w 2371060"/>
              <a:gd name="connsiteY31" fmla="*/ 433559 h 1773746"/>
              <a:gd name="connsiteX32" fmla="*/ 1403497 w 2371060"/>
              <a:gd name="connsiteY32" fmla="*/ 348499 h 1773746"/>
              <a:gd name="connsiteX33" fmla="*/ 1403497 w 2371060"/>
              <a:gd name="connsiteY33" fmla="*/ 710006 h 1773746"/>
              <a:gd name="connsiteX34" fmla="*/ 1531088 w 2371060"/>
              <a:gd name="connsiteY34" fmla="*/ 401662 h 1773746"/>
              <a:gd name="connsiteX35" fmla="*/ 1541721 w 2371060"/>
              <a:gd name="connsiteY35" fmla="*/ 646210 h 1773746"/>
              <a:gd name="connsiteX36" fmla="*/ 1648046 w 2371060"/>
              <a:gd name="connsiteY36" fmla="*/ 380396 h 1773746"/>
              <a:gd name="connsiteX37" fmla="*/ 1648046 w 2371060"/>
              <a:gd name="connsiteY37" fmla="*/ 571782 h 1773746"/>
              <a:gd name="connsiteX38" fmla="*/ 1722474 w 2371060"/>
              <a:gd name="connsiteY38" fmla="*/ 316601 h 1773746"/>
              <a:gd name="connsiteX39" fmla="*/ 1733107 w 2371060"/>
              <a:gd name="connsiteY39" fmla="*/ 433559 h 1773746"/>
              <a:gd name="connsiteX40" fmla="*/ 1754372 w 2371060"/>
              <a:gd name="connsiteY40" fmla="*/ 614313 h 1773746"/>
              <a:gd name="connsiteX41" fmla="*/ 1796902 w 2371060"/>
              <a:gd name="connsiteY41" fmla="*/ 359131 h 1773746"/>
              <a:gd name="connsiteX42" fmla="*/ 1796902 w 2371060"/>
              <a:gd name="connsiteY42" fmla="*/ 561150 h 1773746"/>
              <a:gd name="connsiteX43" fmla="*/ 1860697 w 2371060"/>
              <a:gd name="connsiteY43" fmla="*/ 380396 h 1773746"/>
              <a:gd name="connsiteX44" fmla="*/ 1892595 w 2371060"/>
              <a:gd name="connsiteY44" fmla="*/ 975820 h 1773746"/>
              <a:gd name="connsiteX45" fmla="*/ 1956390 w 2371060"/>
              <a:gd name="connsiteY45" fmla="*/ 752536 h 1773746"/>
              <a:gd name="connsiteX46" fmla="*/ 1956390 w 2371060"/>
              <a:gd name="connsiteY46" fmla="*/ 837596 h 1773746"/>
              <a:gd name="connsiteX47" fmla="*/ 2020186 w 2371060"/>
              <a:gd name="connsiteY47" fmla="*/ 731271 h 1773746"/>
              <a:gd name="connsiteX48" fmla="*/ 2041451 w 2371060"/>
              <a:gd name="connsiteY48" fmla="*/ 773801 h 1773746"/>
              <a:gd name="connsiteX49" fmla="*/ 2094614 w 2371060"/>
              <a:gd name="connsiteY49" fmla="*/ 635578 h 1773746"/>
              <a:gd name="connsiteX50" fmla="*/ 2105246 w 2371060"/>
              <a:gd name="connsiteY50" fmla="*/ 954555 h 1773746"/>
              <a:gd name="connsiteX51" fmla="*/ 2105246 w 2371060"/>
              <a:gd name="connsiteY51" fmla="*/ 699373 h 1773746"/>
              <a:gd name="connsiteX52" fmla="*/ 2115879 w 2371060"/>
              <a:gd name="connsiteY52" fmla="*/ 848229 h 1773746"/>
              <a:gd name="connsiteX53" fmla="*/ 2158409 w 2371060"/>
              <a:gd name="connsiteY53" fmla="*/ 699373 h 1773746"/>
              <a:gd name="connsiteX54" fmla="*/ 2232837 w 2371060"/>
              <a:gd name="connsiteY54" fmla="*/ 795066 h 1773746"/>
              <a:gd name="connsiteX55" fmla="*/ 2296632 w 2371060"/>
              <a:gd name="connsiteY55" fmla="*/ 635578 h 1773746"/>
              <a:gd name="connsiteX56" fmla="*/ 2296632 w 2371060"/>
              <a:gd name="connsiteY56" fmla="*/ 869494 h 1773746"/>
              <a:gd name="connsiteX57" fmla="*/ 2371060 w 2371060"/>
              <a:gd name="connsiteY57" fmla="*/ 635578 h 1773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371060" h="1773746">
                <a:moveTo>
                  <a:pt x="0" y="1209736"/>
                </a:moveTo>
                <a:cubicBezTo>
                  <a:pt x="7974" y="1297455"/>
                  <a:pt x="15948" y="1385174"/>
                  <a:pt x="31897" y="1433020"/>
                </a:cubicBezTo>
                <a:cubicBezTo>
                  <a:pt x="47846" y="1480866"/>
                  <a:pt x="85060" y="1525169"/>
                  <a:pt x="95693" y="1496815"/>
                </a:cubicBezTo>
                <a:cubicBezTo>
                  <a:pt x="106326" y="1468461"/>
                  <a:pt x="92149" y="1275304"/>
                  <a:pt x="95693" y="1262899"/>
                </a:cubicBezTo>
                <a:cubicBezTo>
                  <a:pt x="99237" y="1250494"/>
                  <a:pt x="113414" y="1372769"/>
                  <a:pt x="116958" y="1422387"/>
                </a:cubicBezTo>
                <a:cubicBezTo>
                  <a:pt x="120502" y="1472005"/>
                  <a:pt x="104553" y="1569470"/>
                  <a:pt x="116958" y="1560610"/>
                </a:cubicBezTo>
                <a:cubicBezTo>
                  <a:pt x="129363" y="1551750"/>
                  <a:pt x="178981" y="1333782"/>
                  <a:pt x="191386" y="1369224"/>
                </a:cubicBezTo>
                <a:cubicBezTo>
                  <a:pt x="203791" y="1404666"/>
                  <a:pt x="173665" y="1759085"/>
                  <a:pt x="191386" y="1773262"/>
                </a:cubicBezTo>
                <a:cubicBezTo>
                  <a:pt x="209107" y="1787439"/>
                  <a:pt x="279990" y="1486183"/>
                  <a:pt x="297711" y="1454285"/>
                </a:cubicBezTo>
                <a:cubicBezTo>
                  <a:pt x="315432" y="1422387"/>
                  <a:pt x="295939" y="1608456"/>
                  <a:pt x="297711" y="1581875"/>
                </a:cubicBezTo>
                <a:cubicBezTo>
                  <a:pt x="299483" y="1555294"/>
                  <a:pt x="306572" y="1293024"/>
                  <a:pt x="308344" y="1294796"/>
                </a:cubicBezTo>
                <a:cubicBezTo>
                  <a:pt x="310116" y="1296568"/>
                  <a:pt x="299484" y="1578331"/>
                  <a:pt x="308344" y="1592508"/>
                </a:cubicBezTo>
                <a:cubicBezTo>
                  <a:pt x="317204" y="1606685"/>
                  <a:pt x="350875" y="1394034"/>
                  <a:pt x="361507" y="1379857"/>
                </a:cubicBezTo>
                <a:cubicBezTo>
                  <a:pt x="372139" y="1365680"/>
                  <a:pt x="352646" y="1542890"/>
                  <a:pt x="372139" y="1507448"/>
                </a:cubicBezTo>
                <a:cubicBezTo>
                  <a:pt x="391632" y="1472006"/>
                  <a:pt x="437707" y="1193787"/>
                  <a:pt x="478465" y="1167206"/>
                </a:cubicBezTo>
                <a:cubicBezTo>
                  <a:pt x="519223" y="1140625"/>
                  <a:pt x="586563" y="1406438"/>
                  <a:pt x="616688" y="1347959"/>
                </a:cubicBezTo>
                <a:cubicBezTo>
                  <a:pt x="646813" y="1289480"/>
                  <a:pt x="646813" y="860633"/>
                  <a:pt x="659218" y="816331"/>
                </a:cubicBezTo>
                <a:cubicBezTo>
                  <a:pt x="671623" y="772029"/>
                  <a:pt x="680483" y="1066196"/>
                  <a:pt x="691116" y="1082145"/>
                </a:cubicBezTo>
                <a:cubicBezTo>
                  <a:pt x="701749" y="1098094"/>
                  <a:pt x="717698" y="926201"/>
                  <a:pt x="723014" y="912024"/>
                </a:cubicBezTo>
                <a:cubicBezTo>
                  <a:pt x="728330" y="897847"/>
                  <a:pt x="708837" y="1002401"/>
                  <a:pt x="723014" y="997085"/>
                </a:cubicBezTo>
                <a:cubicBezTo>
                  <a:pt x="737191" y="991769"/>
                  <a:pt x="793897" y="873039"/>
                  <a:pt x="808074" y="880127"/>
                </a:cubicBezTo>
                <a:cubicBezTo>
                  <a:pt x="822251" y="887215"/>
                  <a:pt x="795669" y="1048475"/>
                  <a:pt x="808074" y="1039615"/>
                </a:cubicBezTo>
                <a:cubicBezTo>
                  <a:pt x="820479" y="1030755"/>
                  <a:pt x="870097" y="839369"/>
                  <a:pt x="882502" y="826964"/>
                </a:cubicBezTo>
                <a:cubicBezTo>
                  <a:pt x="894907" y="814559"/>
                  <a:pt x="870097" y="972275"/>
                  <a:pt x="882502" y="965187"/>
                </a:cubicBezTo>
                <a:cubicBezTo>
                  <a:pt x="894907" y="958099"/>
                  <a:pt x="937437" y="798611"/>
                  <a:pt x="956930" y="784434"/>
                </a:cubicBezTo>
                <a:cubicBezTo>
                  <a:pt x="976423" y="770257"/>
                  <a:pt x="976423" y="1005946"/>
                  <a:pt x="999460" y="880127"/>
                </a:cubicBezTo>
                <a:cubicBezTo>
                  <a:pt x="1022497" y="754308"/>
                  <a:pt x="1071796" y="143650"/>
                  <a:pt x="1095153" y="29522"/>
                </a:cubicBezTo>
                <a:cubicBezTo>
                  <a:pt x="1118510" y="-84606"/>
                  <a:pt x="1118338" y="167006"/>
                  <a:pt x="1139603" y="195360"/>
                </a:cubicBezTo>
                <a:cubicBezTo>
                  <a:pt x="1160868" y="223714"/>
                  <a:pt x="1205392" y="158860"/>
                  <a:pt x="1222744" y="199643"/>
                </a:cubicBezTo>
                <a:cubicBezTo>
                  <a:pt x="1240096" y="240426"/>
                  <a:pt x="1227765" y="397527"/>
                  <a:pt x="1243714" y="440057"/>
                </a:cubicBezTo>
                <a:cubicBezTo>
                  <a:pt x="1259663" y="482587"/>
                  <a:pt x="1300667" y="455907"/>
                  <a:pt x="1318437" y="454824"/>
                </a:cubicBezTo>
                <a:cubicBezTo>
                  <a:pt x="1336207" y="453741"/>
                  <a:pt x="1336158" y="451280"/>
                  <a:pt x="1350335" y="433559"/>
                </a:cubicBezTo>
                <a:cubicBezTo>
                  <a:pt x="1364512" y="415838"/>
                  <a:pt x="1394637" y="302424"/>
                  <a:pt x="1403497" y="348499"/>
                </a:cubicBezTo>
                <a:cubicBezTo>
                  <a:pt x="1412357" y="394574"/>
                  <a:pt x="1382232" y="701146"/>
                  <a:pt x="1403497" y="710006"/>
                </a:cubicBezTo>
                <a:cubicBezTo>
                  <a:pt x="1424762" y="718866"/>
                  <a:pt x="1508051" y="412295"/>
                  <a:pt x="1531088" y="401662"/>
                </a:cubicBezTo>
                <a:cubicBezTo>
                  <a:pt x="1554125" y="391029"/>
                  <a:pt x="1522228" y="649754"/>
                  <a:pt x="1541721" y="646210"/>
                </a:cubicBezTo>
                <a:cubicBezTo>
                  <a:pt x="1561214" y="642666"/>
                  <a:pt x="1630325" y="392801"/>
                  <a:pt x="1648046" y="380396"/>
                </a:cubicBezTo>
                <a:cubicBezTo>
                  <a:pt x="1665767" y="367991"/>
                  <a:pt x="1635641" y="582414"/>
                  <a:pt x="1648046" y="571782"/>
                </a:cubicBezTo>
                <a:cubicBezTo>
                  <a:pt x="1660451" y="561150"/>
                  <a:pt x="1708297" y="339638"/>
                  <a:pt x="1722474" y="316601"/>
                </a:cubicBezTo>
                <a:cubicBezTo>
                  <a:pt x="1736651" y="293564"/>
                  <a:pt x="1727791" y="383940"/>
                  <a:pt x="1733107" y="433559"/>
                </a:cubicBezTo>
                <a:cubicBezTo>
                  <a:pt x="1738423" y="483178"/>
                  <a:pt x="1743740" y="626718"/>
                  <a:pt x="1754372" y="614313"/>
                </a:cubicBezTo>
                <a:cubicBezTo>
                  <a:pt x="1765004" y="601908"/>
                  <a:pt x="1789814" y="367992"/>
                  <a:pt x="1796902" y="359131"/>
                </a:cubicBezTo>
                <a:cubicBezTo>
                  <a:pt x="1803990" y="350270"/>
                  <a:pt x="1786270" y="557606"/>
                  <a:pt x="1796902" y="561150"/>
                </a:cubicBezTo>
                <a:cubicBezTo>
                  <a:pt x="1807534" y="564694"/>
                  <a:pt x="1844748" y="311284"/>
                  <a:pt x="1860697" y="380396"/>
                </a:cubicBezTo>
                <a:cubicBezTo>
                  <a:pt x="1876646" y="449508"/>
                  <a:pt x="1876646" y="913797"/>
                  <a:pt x="1892595" y="975820"/>
                </a:cubicBezTo>
                <a:cubicBezTo>
                  <a:pt x="1908544" y="1037843"/>
                  <a:pt x="1945758" y="775573"/>
                  <a:pt x="1956390" y="752536"/>
                </a:cubicBezTo>
                <a:cubicBezTo>
                  <a:pt x="1967022" y="729499"/>
                  <a:pt x="1945757" y="841140"/>
                  <a:pt x="1956390" y="837596"/>
                </a:cubicBezTo>
                <a:cubicBezTo>
                  <a:pt x="1967023" y="834052"/>
                  <a:pt x="2006009" y="741903"/>
                  <a:pt x="2020186" y="731271"/>
                </a:cubicBezTo>
                <a:cubicBezTo>
                  <a:pt x="2034363" y="720639"/>
                  <a:pt x="2029046" y="789750"/>
                  <a:pt x="2041451" y="773801"/>
                </a:cubicBezTo>
                <a:cubicBezTo>
                  <a:pt x="2053856" y="757852"/>
                  <a:pt x="2083981" y="605452"/>
                  <a:pt x="2094614" y="635578"/>
                </a:cubicBezTo>
                <a:cubicBezTo>
                  <a:pt x="2105247" y="665704"/>
                  <a:pt x="2103474" y="943922"/>
                  <a:pt x="2105246" y="954555"/>
                </a:cubicBezTo>
                <a:cubicBezTo>
                  <a:pt x="2107018" y="965188"/>
                  <a:pt x="2103474" y="717094"/>
                  <a:pt x="2105246" y="699373"/>
                </a:cubicBezTo>
                <a:cubicBezTo>
                  <a:pt x="2107018" y="681652"/>
                  <a:pt x="2107019" y="848229"/>
                  <a:pt x="2115879" y="848229"/>
                </a:cubicBezTo>
                <a:cubicBezTo>
                  <a:pt x="2124739" y="848229"/>
                  <a:pt x="2138916" y="708233"/>
                  <a:pt x="2158409" y="699373"/>
                </a:cubicBezTo>
                <a:cubicBezTo>
                  <a:pt x="2177902" y="690513"/>
                  <a:pt x="2209800" y="805699"/>
                  <a:pt x="2232837" y="795066"/>
                </a:cubicBezTo>
                <a:cubicBezTo>
                  <a:pt x="2255874" y="784433"/>
                  <a:pt x="2286000" y="623173"/>
                  <a:pt x="2296632" y="635578"/>
                </a:cubicBezTo>
                <a:cubicBezTo>
                  <a:pt x="2307264" y="647983"/>
                  <a:pt x="2284227" y="869494"/>
                  <a:pt x="2296632" y="869494"/>
                </a:cubicBezTo>
                <a:cubicBezTo>
                  <a:pt x="2309037" y="869494"/>
                  <a:pt x="2371060" y="635578"/>
                  <a:pt x="2371060" y="635578"/>
                </a:cubicBezTo>
              </a:path>
            </a:pathLst>
          </a:custGeom>
          <a:noFill/>
          <a:ln w="6350">
            <a:solidFill>
              <a:srgbClr val="ED41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2" t="31082" r="29722" b="31117"/>
          <a:stretch/>
        </p:blipFill>
        <p:spPr bwMode="auto">
          <a:xfrm>
            <a:off x="4228314" y="703573"/>
            <a:ext cx="1973563" cy="142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Freeform 44"/>
          <p:cNvSpPr/>
          <p:nvPr/>
        </p:nvSpPr>
        <p:spPr>
          <a:xfrm>
            <a:off x="4187936" y="1130104"/>
            <a:ext cx="903409" cy="566681"/>
          </a:xfrm>
          <a:custGeom>
            <a:avLst/>
            <a:gdLst>
              <a:gd name="connsiteX0" fmla="*/ 0 w 3285460"/>
              <a:gd name="connsiteY0" fmla="*/ 701748 h 701748"/>
              <a:gd name="connsiteX1" fmla="*/ 414669 w 3285460"/>
              <a:gd name="connsiteY1" fmla="*/ 701748 h 701748"/>
              <a:gd name="connsiteX2" fmla="*/ 414669 w 3285460"/>
              <a:gd name="connsiteY2" fmla="*/ 0 h 701748"/>
              <a:gd name="connsiteX3" fmla="*/ 2594344 w 3285460"/>
              <a:gd name="connsiteY3" fmla="*/ 0 h 701748"/>
              <a:gd name="connsiteX4" fmla="*/ 2594344 w 3285460"/>
              <a:gd name="connsiteY4" fmla="*/ 340241 h 701748"/>
              <a:gd name="connsiteX5" fmla="*/ 3285460 w 3285460"/>
              <a:gd name="connsiteY5" fmla="*/ 340241 h 701748"/>
              <a:gd name="connsiteX0" fmla="*/ 0 w 2870791"/>
              <a:gd name="connsiteY0" fmla="*/ 701748 h 701748"/>
              <a:gd name="connsiteX1" fmla="*/ 0 w 2870791"/>
              <a:gd name="connsiteY1" fmla="*/ 0 h 701748"/>
              <a:gd name="connsiteX2" fmla="*/ 2179675 w 2870791"/>
              <a:gd name="connsiteY2" fmla="*/ 0 h 701748"/>
              <a:gd name="connsiteX3" fmla="*/ 2179675 w 2870791"/>
              <a:gd name="connsiteY3" fmla="*/ 340241 h 701748"/>
              <a:gd name="connsiteX4" fmla="*/ 2870791 w 2870791"/>
              <a:gd name="connsiteY4" fmla="*/ 340241 h 701748"/>
              <a:gd name="connsiteX0" fmla="*/ 0 w 2179675"/>
              <a:gd name="connsiteY0" fmla="*/ 701748 h 701748"/>
              <a:gd name="connsiteX1" fmla="*/ 0 w 2179675"/>
              <a:gd name="connsiteY1" fmla="*/ 0 h 701748"/>
              <a:gd name="connsiteX2" fmla="*/ 2179675 w 2179675"/>
              <a:gd name="connsiteY2" fmla="*/ 0 h 701748"/>
              <a:gd name="connsiteX3" fmla="*/ 2179675 w 2179675"/>
              <a:gd name="connsiteY3" fmla="*/ 340241 h 701748"/>
              <a:gd name="connsiteX0" fmla="*/ 0 w 2179675"/>
              <a:gd name="connsiteY0" fmla="*/ 701748 h 701748"/>
              <a:gd name="connsiteX1" fmla="*/ 0 w 2179675"/>
              <a:gd name="connsiteY1" fmla="*/ 0 h 701748"/>
              <a:gd name="connsiteX2" fmla="*/ 2179675 w 2179675"/>
              <a:gd name="connsiteY2" fmla="*/ 0 h 701748"/>
              <a:gd name="connsiteX0" fmla="*/ 0 w 499731"/>
              <a:gd name="connsiteY0" fmla="*/ 701748 h 701748"/>
              <a:gd name="connsiteX1" fmla="*/ 0 w 499731"/>
              <a:gd name="connsiteY1" fmla="*/ 0 h 701748"/>
              <a:gd name="connsiteX2" fmla="*/ 499731 w 499731"/>
              <a:gd name="connsiteY2" fmla="*/ 0 h 701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9731" h="701748">
                <a:moveTo>
                  <a:pt x="0" y="701748"/>
                </a:moveTo>
                <a:lnTo>
                  <a:pt x="0" y="0"/>
                </a:lnTo>
                <a:lnTo>
                  <a:pt x="499731" y="0"/>
                </a:lnTo>
              </a:path>
            </a:pathLst>
          </a:custGeom>
          <a:noFill/>
          <a:ln w="63500">
            <a:solidFill>
              <a:srgbClr val="1C99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46" name="Freeform 45"/>
          <p:cNvSpPr/>
          <p:nvPr/>
        </p:nvSpPr>
        <p:spPr>
          <a:xfrm>
            <a:off x="4192165" y="3033053"/>
            <a:ext cx="911055" cy="749175"/>
          </a:xfrm>
          <a:custGeom>
            <a:avLst/>
            <a:gdLst>
              <a:gd name="connsiteX0" fmla="*/ 0 w 361507"/>
              <a:gd name="connsiteY0" fmla="*/ 0 h 701749"/>
              <a:gd name="connsiteX1" fmla="*/ 180753 w 361507"/>
              <a:gd name="connsiteY1" fmla="*/ 446568 h 701749"/>
              <a:gd name="connsiteX2" fmla="*/ 308344 w 361507"/>
              <a:gd name="connsiteY2" fmla="*/ 584791 h 701749"/>
              <a:gd name="connsiteX3" fmla="*/ 361507 w 361507"/>
              <a:gd name="connsiteY3" fmla="*/ 701749 h 701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507" h="701749">
                <a:moveTo>
                  <a:pt x="0" y="0"/>
                </a:moveTo>
                <a:cubicBezTo>
                  <a:pt x="64681" y="174551"/>
                  <a:pt x="129362" y="349103"/>
                  <a:pt x="180753" y="446568"/>
                </a:cubicBezTo>
                <a:cubicBezTo>
                  <a:pt x="232144" y="544033"/>
                  <a:pt x="278218" y="542261"/>
                  <a:pt x="308344" y="584791"/>
                </a:cubicBezTo>
                <a:cubicBezTo>
                  <a:pt x="338470" y="627321"/>
                  <a:pt x="361507" y="701749"/>
                  <a:pt x="361507" y="701749"/>
                </a:cubicBezTo>
              </a:path>
            </a:pathLst>
          </a:custGeom>
          <a:noFill/>
          <a:ln w="31750">
            <a:solidFill>
              <a:srgbClr val="00B1F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13"/>
          </a:p>
        </p:txBody>
      </p:sp>
      <p:sp>
        <p:nvSpPr>
          <p:cNvPr id="47" name="Content Placeholder 2"/>
          <p:cNvSpPr>
            <a:spLocks noGrp="1"/>
          </p:cNvSpPr>
          <p:nvPr>
            <p:ph idx="1"/>
          </p:nvPr>
        </p:nvSpPr>
        <p:spPr>
          <a:xfrm>
            <a:off x="6377049" y="928977"/>
            <a:ext cx="2593088" cy="6820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smtClean="0">
                <a:solidFill>
                  <a:schemeClr val="accent2">
                    <a:lumMod val="50000"/>
                  </a:schemeClr>
                </a:solidFill>
              </a:rPr>
              <a:t>Network throughput 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is </a:t>
            </a:r>
            <a:r>
              <a:rPr lang="en-US" sz="1800" dirty="0" smtClean="0">
                <a:solidFill>
                  <a:schemeClr val="accent2">
                    <a:lumMod val="50000"/>
                  </a:schemeClr>
                </a:solidFill>
              </a:rPr>
              <a:t>variable and uncertain</a:t>
            </a:r>
            <a:endParaRPr lang="en-US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8" name="Content Placeholder 2"/>
          <p:cNvSpPr txBox="1">
            <a:spLocks/>
          </p:cNvSpPr>
          <p:nvPr/>
        </p:nvSpPr>
        <p:spPr>
          <a:xfrm>
            <a:off x="6483802" y="3631430"/>
            <a:ext cx="1959551" cy="717684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Cascading effects of decisions</a:t>
            </a:r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6483802" y="1872071"/>
            <a:ext cx="2660198" cy="1374951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Conflicting </a:t>
            </a:r>
            <a:r>
              <a:rPr lang="en-US" sz="1800" dirty="0" err="1">
                <a:solidFill>
                  <a:schemeClr val="accent4">
                    <a:lumMod val="50000"/>
                  </a:schemeClr>
                </a:solidFill>
              </a:rPr>
              <a:t>QoE</a:t>
            </a:r>
            <a:r>
              <a:rPr lang="en-US" sz="1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800" dirty="0" smtClean="0">
                <a:solidFill>
                  <a:schemeClr val="accent4">
                    <a:lumMod val="50000"/>
                  </a:schemeClr>
                </a:solidFill>
              </a:rPr>
              <a:t>goals</a:t>
            </a:r>
            <a:endParaRPr lang="en-US" sz="1800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accent4">
                    <a:lumMod val="50000"/>
                  </a:schemeClr>
                </a:solidFill>
              </a:rPr>
              <a:t>Maximize </a:t>
            </a:r>
            <a:r>
              <a:rPr lang="en-US" sz="1800" b="1" dirty="0" smtClean="0">
                <a:solidFill>
                  <a:schemeClr val="accent4">
                    <a:lumMod val="50000"/>
                  </a:schemeClr>
                </a:solidFill>
              </a:rPr>
              <a:t>Bitrate</a:t>
            </a:r>
            <a:endParaRPr lang="en-US" sz="1800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accent4">
                    <a:lumMod val="50000"/>
                  </a:schemeClr>
                </a:solidFill>
              </a:rPr>
              <a:t>Minimize </a:t>
            </a:r>
            <a:r>
              <a:rPr lang="en-US" sz="1800" b="1" dirty="0" err="1" smtClean="0">
                <a:solidFill>
                  <a:schemeClr val="accent4">
                    <a:lumMod val="50000"/>
                  </a:schemeClr>
                </a:solidFill>
              </a:rPr>
              <a:t>Rebuffering</a:t>
            </a:r>
            <a:endParaRPr lang="en-US" sz="1800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accent4">
                    <a:lumMod val="50000"/>
                  </a:schemeClr>
                </a:solidFill>
              </a:rPr>
              <a:t>Maximize </a:t>
            </a:r>
            <a:r>
              <a:rPr lang="en-US" sz="1800" b="1" dirty="0" smtClean="0">
                <a:solidFill>
                  <a:schemeClr val="accent4">
                    <a:lumMod val="50000"/>
                  </a:schemeClr>
                </a:solidFill>
              </a:rPr>
              <a:t>Smoothness</a:t>
            </a:r>
            <a:endParaRPr lang="en-US" sz="1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26594" y="4340306"/>
            <a:ext cx="8194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 smtClean="0"/>
              <a:t>Existing Algorithms Address These Factors.</a:t>
            </a:r>
            <a:br>
              <a:rPr lang="en-IN" sz="2400" b="1" dirty="0" smtClean="0"/>
            </a:br>
            <a:r>
              <a:rPr lang="en-IN" sz="2400" b="1" i="1" dirty="0" smtClean="0">
                <a:solidFill>
                  <a:srgbClr val="FF0000"/>
                </a:solidFill>
              </a:rPr>
              <a:t>Do These Goals Accurately Represent User </a:t>
            </a:r>
            <a:r>
              <a:rPr lang="en-IN" sz="2400" b="1" i="1" dirty="0" err="1" smtClean="0">
                <a:solidFill>
                  <a:srgbClr val="FF0000"/>
                </a:solidFill>
              </a:rPr>
              <a:t>QoE</a:t>
            </a:r>
            <a:r>
              <a:rPr lang="en-IN" sz="2400" b="1" i="1" dirty="0" smtClean="0">
                <a:solidFill>
                  <a:srgbClr val="FF0000"/>
                </a:solidFill>
              </a:rPr>
              <a:t>?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766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43"/>
    </mc:Choice>
    <mc:Fallback xmlns="">
      <p:transition spd="slow" advTm="65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1" grpId="1"/>
      <p:bldP spid="23" grpId="0" animBg="1"/>
      <p:bldP spid="23" grpId="1" animBg="1"/>
      <p:bldP spid="24" grpId="0" animBg="1"/>
      <p:bldP spid="24" grpId="1" animBg="1"/>
      <p:bldP spid="45" grpId="0" animBg="1"/>
      <p:bldP spid="46" grpId="0" animBg="1"/>
      <p:bldP spid="47" grpId="0" build="p"/>
      <p:bldP spid="48" grpId="0"/>
      <p:bldP spid="49" grpId="0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2" name="Picture 3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3" t="19119" r="32881" b="21875"/>
          <a:stretch/>
        </p:blipFill>
        <p:spPr bwMode="auto">
          <a:xfrm>
            <a:off x="4961936" y="2479853"/>
            <a:ext cx="3372513" cy="1948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4" t="19270" r="6223" b="25781"/>
          <a:stretch/>
        </p:blipFill>
        <p:spPr bwMode="auto">
          <a:xfrm>
            <a:off x="4975761" y="2479853"/>
            <a:ext cx="3413677" cy="1946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4" t="12869" r="18228" b="10677"/>
          <a:stretch/>
        </p:blipFill>
        <p:spPr bwMode="auto">
          <a:xfrm>
            <a:off x="4961936" y="2470518"/>
            <a:ext cx="3408159" cy="195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appy Sad Face Gif image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712" b="77177" l="5400" r="4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0" t="12230" r="50000" b="23373"/>
          <a:stretch/>
        </p:blipFill>
        <p:spPr bwMode="auto">
          <a:xfrm>
            <a:off x="585948" y="2082663"/>
            <a:ext cx="2115498" cy="204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ppy Sad Face Gif images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10" b="89790" l="10000" r="9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358" r="5022" b="22625"/>
          <a:stretch/>
        </p:blipFill>
        <p:spPr bwMode="auto">
          <a:xfrm>
            <a:off x="559393" y="1997738"/>
            <a:ext cx="2142053" cy="212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0" y="17017"/>
            <a:ext cx="9143999" cy="642938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Inadequacy of Existing </a:t>
            </a:r>
            <a:r>
              <a:rPr lang="en-IN" sz="3200" b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QoE</a:t>
            </a:r>
            <a:r>
              <a:rPr lang="en-IN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Metric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275411" y="4040297"/>
            <a:ext cx="698518" cy="4485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Bob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2" name="Picture 8" descr="Image result for world cup fina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875" y="684837"/>
            <a:ext cx="2379754" cy="13366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germany fla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70" y="1232678"/>
            <a:ext cx="1314683" cy="7888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8" descr="Image result for cafe sig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5" name="Picture 21" descr="Image result for cafe wifi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202" y="686054"/>
            <a:ext cx="1093247" cy="109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Image result for phone black screen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1"/>
          <a:stretch/>
        </p:blipFill>
        <p:spPr bwMode="auto">
          <a:xfrm>
            <a:off x="7849828" y="614302"/>
            <a:ext cx="759779" cy="147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36" descr="Image result for weak wif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61" name="Picture 3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522" y="1046576"/>
            <a:ext cx="572006" cy="41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26594" y="4599843"/>
            <a:ext cx="8194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 smtClean="0"/>
              <a:t>Disgruntled User, Even Though Adaptation Was Optimal!</a:t>
            </a:r>
            <a:endParaRPr lang="en-US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140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43"/>
    </mc:Choice>
    <mc:Fallback xmlns="">
      <p:transition spd="slow" advTm="65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768743" y="1453553"/>
            <a:ext cx="388418" cy="16456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67871" y="3126114"/>
            <a:ext cx="345701" cy="1343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20634" y="17017"/>
            <a:ext cx="8502732" cy="642938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Personalization: </a:t>
            </a:r>
            <a:r>
              <a:rPr lang="en-IN" sz="3200" b="1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Hotspot-Awareness</a:t>
            </a:r>
            <a:endParaRPr lang="en-US" sz="3200" b="1" i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8" name="Content Placeholder 2"/>
          <p:cNvSpPr txBox="1">
            <a:spLocks/>
          </p:cNvSpPr>
          <p:nvPr/>
        </p:nvSpPr>
        <p:spPr>
          <a:xfrm>
            <a:off x="427511" y="783771"/>
            <a:ext cx="8716489" cy="3804197"/>
          </a:xfrm>
          <a:prstGeom prst="rect">
            <a:avLst/>
          </a:prstGeom>
        </p:spPr>
        <p:txBody>
          <a:bodyPr vert="horz" lIns="51435" tIns="25718" rIns="51435" bIns="25718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</a:rPr>
              <a:t>Hotspots: </a:t>
            </a: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</a:rPr>
              <a:t>Temporal video segments associated with high user-interest</a:t>
            </a:r>
            <a:endParaRPr lang="en-IN" sz="22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IN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IN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IN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IN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IN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IN" sz="2400" dirty="0" smtClean="0">
                <a:solidFill>
                  <a:schemeClr val="accent4">
                    <a:lumMod val="50000"/>
                  </a:schemeClr>
                </a:solidFill>
              </a:rPr>
              <a:t>Rich body of studies on determining hotspots in a video – input</a:t>
            </a:r>
          </a:p>
          <a:p>
            <a:r>
              <a:rPr lang="en-IN" sz="2400" dirty="0" smtClean="0">
                <a:solidFill>
                  <a:schemeClr val="accent2">
                    <a:lumMod val="75000"/>
                  </a:schemeClr>
                </a:solidFill>
              </a:rPr>
              <a:t>Objective: Bitrate adaptation strategy which is aware of hotspots</a:t>
            </a:r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26594" y="4587968"/>
            <a:ext cx="8194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 smtClean="0"/>
              <a:t>Where Does That Leave Our </a:t>
            </a:r>
            <a:r>
              <a:rPr lang="en-IN" sz="2400" b="1" dirty="0" err="1" smtClean="0"/>
              <a:t>QoE</a:t>
            </a:r>
            <a:r>
              <a:rPr lang="en-IN" sz="2400" b="1" dirty="0" smtClean="0"/>
              <a:t> Metric?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71" y="1399396"/>
            <a:ext cx="3392806" cy="12998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79930" y="2784073"/>
            <a:ext cx="1709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 smtClean="0">
                <a:solidFill>
                  <a:srgbClr val="0070C0"/>
                </a:solidFill>
              </a:rPr>
              <a:t>Time</a:t>
            </a:r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67871" y="2796285"/>
            <a:ext cx="339280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394428" y="1418510"/>
            <a:ext cx="285502" cy="1261613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378078" y="1416535"/>
            <a:ext cx="285502" cy="1261613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648703" y="1416535"/>
            <a:ext cx="285502" cy="1261613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5" t="22486" r="25915" b="29687"/>
          <a:stretch/>
        </p:blipFill>
        <p:spPr bwMode="auto">
          <a:xfrm>
            <a:off x="4868880" y="1252168"/>
            <a:ext cx="3621975" cy="190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2" t="12240" r="10468" b="16127"/>
          <a:stretch/>
        </p:blipFill>
        <p:spPr bwMode="auto">
          <a:xfrm>
            <a:off x="4868880" y="1252169"/>
            <a:ext cx="3621976" cy="190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t="23866" r="22475" b="14843"/>
          <a:stretch/>
        </p:blipFill>
        <p:spPr bwMode="auto">
          <a:xfrm>
            <a:off x="4868880" y="1252167"/>
            <a:ext cx="3619858" cy="190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010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43"/>
    </mc:Choice>
    <mc:Fallback xmlns="">
      <p:transition spd="slow" advTm="65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10" grpId="0"/>
      <p:bldP spid="8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" t="19119" r="65433" b="28475"/>
          <a:stretch/>
        </p:blipFill>
        <p:spPr bwMode="auto">
          <a:xfrm>
            <a:off x="2597318" y="2778218"/>
            <a:ext cx="1410606" cy="15134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0634" y="17017"/>
            <a:ext cx="8502732" cy="642938"/>
          </a:xfrm>
        </p:spPr>
        <p:txBody>
          <a:bodyPr>
            <a:noAutofit/>
          </a:bodyPr>
          <a:lstStyle/>
          <a:p>
            <a:pPr algn="ctr"/>
            <a:r>
              <a:rPr lang="en-IN" sz="3200" b="1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Quality of Experience:</a:t>
            </a:r>
            <a:r>
              <a:rPr lang="en-IN" sz="32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Our Proposed Metric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AutoShape 6" descr="Image result for cisco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8" descr="Image result for cisco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1" descr="Image result for akamai log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1" t="19119" r="39458" b="28250"/>
          <a:stretch/>
        </p:blipFill>
        <p:spPr bwMode="auto">
          <a:xfrm>
            <a:off x="5021581" y="659953"/>
            <a:ext cx="2878284" cy="160300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" t="18749" r="39524" b="28036"/>
          <a:stretch/>
        </p:blipFill>
        <p:spPr bwMode="auto">
          <a:xfrm>
            <a:off x="1002682" y="659955"/>
            <a:ext cx="2853829" cy="16030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" t="19119" r="65321" b="28475"/>
          <a:stretch/>
        </p:blipFill>
        <p:spPr bwMode="auto">
          <a:xfrm>
            <a:off x="797285" y="2778216"/>
            <a:ext cx="1416339" cy="15134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9" name="TextBox 88"/>
          <p:cNvSpPr txBox="1"/>
          <p:nvPr/>
        </p:nvSpPr>
        <p:spPr>
          <a:xfrm>
            <a:off x="0" y="2231609"/>
            <a:ext cx="46192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200" dirty="0" smtClean="0">
                <a:solidFill>
                  <a:schemeClr val="accent2">
                    <a:lumMod val="50000"/>
                  </a:schemeClr>
                </a:solidFill>
              </a:rPr>
              <a:t>Bitrate/Resolution/Quality (maximize)</a:t>
            </a:r>
            <a:endParaRPr lang="en-US" sz="2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027781" y="2226349"/>
            <a:ext cx="29495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200" dirty="0" err="1" smtClean="0">
                <a:solidFill>
                  <a:schemeClr val="accent2">
                    <a:lumMod val="50000"/>
                  </a:schemeClr>
                </a:solidFill>
              </a:rPr>
              <a:t>Rebuffering</a:t>
            </a:r>
            <a:r>
              <a:rPr lang="en-IN" sz="2200" dirty="0" smtClean="0">
                <a:solidFill>
                  <a:schemeClr val="accent2">
                    <a:lumMod val="50000"/>
                  </a:schemeClr>
                </a:solidFill>
              </a:rPr>
              <a:t> (minimize)</a:t>
            </a:r>
            <a:endParaRPr lang="en-US" sz="2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936606" y="4257539"/>
            <a:ext cx="29377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200" dirty="0" smtClean="0">
                <a:solidFill>
                  <a:schemeClr val="accent2">
                    <a:lumMod val="50000"/>
                  </a:schemeClr>
                </a:solidFill>
              </a:rPr>
              <a:t>Smoothness (maximize)</a:t>
            </a:r>
            <a:endParaRPr lang="en-US" sz="22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220595" y="3534959"/>
            <a:ext cx="369752" cy="2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0" y="468296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 smtClean="0"/>
              <a:t>Maximize Hotspot Bitrate, </a:t>
            </a:r>
            <a:r>
              <a:rPr lang="en-IN" sz="2400" b="1" i="1" dirty="0" smtClean="0"/>
              <a:t>Without Compromising Existing Objectives</a:t>
            </a:r>
            <a:endParaRPr lang="en-US" sz="2400" b="1" i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" t="24740" r="48610" b="33476"/>
          <a:stretch/>
        </p:blipFill>
        <p:spPr bwMode="auto">
          <a:xfrm>
            <a:off x="5021581" y="2713299"/>
            <a:ext cx="2878284" cy="1590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784706" y="4257539"/>
            <a:ext cx="34829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200" b="1" dirty="0" smtClean="0">
                <a:solidFill>
                  <a:schemeClr val="accent2">
                    <a:lumMod val="50000"/>
                  </a:schemeClr>
                </a:solidFill>
              </a:rPr>
              <a:t>Hotspot Bitrate (maximize)</a:t>
            </a:r>
            <a:endParaRPr lang="en-US" sz="2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324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827"/>
    </mc:Choice>
    <mc:Fallback xmlns="">
      <p:transition spd="slow" advTm="91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0" grpId="0"/>
      <p:bldP spid="91" grpId="0"/>
      <p:bldP spid="92" grpId="0"/>
      <p:bldP spid="17" grpId="0"/>
    </p:bldLst>
  </p:timing>
  <p:extLst mod="1">
    <p:ext uri="{E180D4A7-C9FB-4DFB-919C-405C955672EB}">
      <p14:showEvtLst xmlns:p14="http://schemas.microsoft.com/office/powerpoint/2010/main">
        <p14:playEvt time="54873" objId="80"/>
        <p14:stopEvt time="66944" objId="80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10.8|30.2|15.7|1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6.5|1.8|2.2|13.8|16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6.5|1.8|2.2|13.8|16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6.5|1.8|2.2|13.8|16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6.5|1.8|2.2|13.8|16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6.5|1.8|2.2|13.8|16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6.5|1.8|2.2|13.8|16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6.5|1.8|2.2|13.8|16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|8.3|1.3|2.8|5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2.4|9.2|9.9|15.8|4.5|19|9.4|6.6|29|11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7|10.3|1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10.8|30.2|15.7|11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7|10.3|10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7|10.3|10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5.8|4|5.5|7.9|7.5|13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5.8|4|5.5|7.9|7.5|13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5.8|4|5.5|7.9|7.5|13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5.8|4|5.5|7.9|7.5|13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5.8|4|5.5|7.9|7.5|13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5.8|4|5.5|7.9|7.5|13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6.5|1.8|2.2|13.8|16.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6.5|1.8|2.2|13.8|16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10.8|30.2|15.7|11.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6.5|1.8|2.2|13.8|16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6.5|1.8|2.2|13.8|16.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2.4|9.2|9.9|15.8|4.5|19|9.4|6.6|29|11.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2.4|9.2|9.9|15.8|4.5|19|9.4|6.6|29|11.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2.4|9.2|9.9|15.8|4.5|19|9.4|6.6|29|11.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2.4|9.2|9.9|15.8|4.5|19|9.4|6.6|29|11.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2.4|9.2|9.9|15.8|4.5|19|9.4|6.6|29|11.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2.4|9.2|9.9|15.8|4.5|19|9.4|6.6|29|11.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7|10.3|1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10.8|30.2|15.7|1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6.5|1.8|2.2|13.8|16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6.5|1.8|2.2|13.8|16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6.5|1.8|2.2|13.8|16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10.8|30.2|15.7|1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6.5|1.8|2.2|13.8|16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22450</TotalTime>
  <Words>1616</Words>
  <Application>Microsoft Office PowerPoint</Application>
  <PresentationFormat>On-screen Show (16:9)</PresentationFormat>
  <Paragraphs>342</Paragraphs>
  <Slides>41</Slides>
  <Notes>39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HotDASH: Hotspot Aware Adaptive Video Streaming using Deep Reinforcement Learning</vt:lpstr>
      <vt:lpstr>Why Bother About Video Streaming?</vt:lpstr>
      <vt:lpstr>Adaptive Video Streaming to the Rescue?</vt:lpstr>
      <vt:lpstr>Bitrate Adaptation in DASH</vt:lpstr>
      <vt:lpstr>Existing Quality of Experience Metric</vt:lpstr>
      <vt:lpstr>Why is Bitrate Adaptation Challenging?</vt:lpstr>
      <vt:lpstr>Inadequacy of Existing QoE Metric</vt:lpstr>
      <vt:lpstr>Personalization: Hotspot-Awareness</vt:lpstr>
      <vt:lpstr>Quality of Experience: Our Proposed Metric</vt:lpstr>
      <vt:lpstr>Problem Statement</vt:lpstr>
      <vt:lpstr>Solution Approach: Opportunistic Prefetch</vt:lpstr>
      <vt:lpstr>The Proposed System: HotDASH</vt:lpstr>
      <vt:lpstr>HotDASH Decision Engine: Input State Parameters</vt:lpstr>
      <vt:lpstr>HotDASH Decision Engine: Cascaded RL Design</vt:lpstr>
      <vt:lpstr>HotDASH Decision Engine: Cascaded RL Design</vt:lpstr>
      <vt:lpstr>HotDASH Decision Engine: Cascaded RL Design</vt:lpstr>
      <vt:lpstr>HotDASH Decision Engine: Cascaded RL Design</vt:lpstr>
      <vt:lpstr>Reinforcement Learning</vt:lpstr>
      <vt:lpstr>Bitrate Selection RL Model</vt:lpstr>
      <vt:lpstr>Prefetch Decision RL Model: Reward</vt:lpstr>
      <vt:lpstr>Prefetch Decision RL Model: Reward</vt:lpstr>
      <vt:lpstr>Building a Prefetch-Enabled DASH Client</vt:lpstr>
      <vt:lpstr>Evaluation Methodology</vt:lpstr>
      <vt:lpstr>Hotspot Bitrate Improvement</vt:lpstr>
      <vt:lpstr>Prefetch Decisions</vt:lpstr>
      <vt:lpstr>QoE Improvement Over Baselines</vt:lpstr>
      <vt:lpstr>Overall QoE: HotDASH vs. Pensieve</vt:lpstr>
      <vt:lpstr>Conclusion</vt:lpstr>
      <vt:lpstr>PowerPoint Presentation</vt:lpstr>
      <vt:lpstr>Backup</vt:lpstr>
      <vt:lpstr>Related Work: Determing QoE</vt:lpstr>
      <vt:lpstr>Related Work: Interesting Segment Selection</vt:lpstr>
      <vt:lpstr>Related Work: Adaptive Bitrate Algorithms</vt:lpstr>
      <vt:lpstr>Related Work: QoE-Aware Video Prep. and Delivery</vt:lpstr>
      <vt:lpstr>Bitrate Selection RL Model</vt:lpstr>
      <vt:lpstr>Bitrate Selection RL Model</vt:lpstr>
      <vt:lpstr>Bitrate Selection RL Model</vt:lpstr>
      <vt:lpstr>Bitrate Selection RL Model</vt:lpstr>
      <vt:lpstr>Bitrate Selection RL Model</vt:lpstr>
      <vt:lpstr>Bitrate Selection RL Model</vt:lpstr>
      <vt:lpstr>Prefetch Decision RL Model: Network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Neural Adaptive Bitrate Streaming with Pensieve</dc:title>
  <dc:creator>Hongzi Mao</dc:creator>
  <cp:lastModifiedBy>MobileResearchLab-1</cp:lastModifiedBy>
  <cp:revision>2443</cp:revision>
  <cp:lastPrinted>2017-03-22T20:20:39Z</cp:lastPrinted>
  <dcterms:created xsi:type="dcterms:W3CDTF">2017-03-13T13:56:05Z</dcterms:created>
  <dcterms:modified xsi:type="dcterms:W3CDTF">2018-09-26T09:49:04Z</dcterms:modified>
</cp:coreProperties>
</file>