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8" r:id="rId3"/>
    <p:sldId id="257" r:id="rId4"/>
    <p:sldId id="261" r:id="rId5"/>
    <p:sldId id="293" r:id="rId6"/>
    <p:sldId id="294" r:id="rId7"/>
    <p:sldId id="259" r:id="rId8"/>
    <p:sldId id="295" r:id="rId9"/>
    <p:sldId id="296" r:id="rId10"/>
    <p:sldId id="298" r:id="rId11"/>
    <p:sldId id="267" r:id="rId12"/>
    <p:sldId id="268" r:id="rId13"/>
    <p:sldId id="265" r:id="rId14"/>
    <p:sldId id="269" r:id="rId15"/>
    <p:sldId id="301" r:id="rId16"/>
    <p:sldId id="273" r:id="rId17"/>
    <p:sldId id="304" r:id="rId18"/>
    <p:sldId id="276" r:id="rId19"/>
    <p:sldId id="305" r:id="rId20"/>
    <p:sldId id="278" r:id="rId21"/>
    <p:sldId id="279" r:id="rId22"/>
    <p:sldId id="280" r:id="rId23"/>
    <p:sldId id="281" r:id="rId24"/>
    <p:sldId id="282" r:id="rId25"/>
    <p:sldId id="307" r:id="rId26"/>
    <p:sldId id="284" r:id="rId27"/>
    <p:sldId id="286" r:id="rId28"/>
    <p:sldId id="288" r:id="rId29"/>
    <p:sldId id="289" r:id="rId30"/>
    <p:sldId id="306" r:id="rId31"/>
    <p:sldId id="291" r:id="rId32"/>
    <p:sldId id="297" r:id="rId33"/>
    <p:sldId id="262" r:id="rId34"/>
    <p:sldId id="299" r:id="rId35"/>
    <p:sldId id="300" r:id="rId36"/>
    <p:sldId id="302" r:id="rId37"/>
    <p:sldId id="303" r:id="rId38"/>
    <p:sldId id="283" r:id="rId39"/>
    <p:sldId id="285" r:id="rId40"/>
    <p:sldId id="28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90" d="100"/>
          <a:sy n="90" d="100"/>
        </p:scale>
        <p:origin x="-69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5433-F73D-4CC8-9AF2-A89CD63B19B1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868F4-AE4B-45B6-BF68-4BD52D7E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CAGR - C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ompound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Annual Growth Rate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68F4-AE4B-45B6-BF68-4BD52D7EC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CAGR - C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ompound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Annual Growth Rate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68F4-AE4B-45B6-BF68-4BD52D7EC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68F4-AE4B-45B6-BF68-4BD52D7EC2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D913-64FC-4CF7-B46B-DCA0D45EDB3B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1988-1D49-4B4A-ACB2-BC46D45BF20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EEF-3BDB-4340-A9D5-E108B01D6576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8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767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5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847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8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60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01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7BCF-1B7D-4F93-A6C9-6A91AFD2B7EE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6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2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489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D712-D448-41CF-9B3D-3172BFD2DEA8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7447-DE9E-45EB-A0CE-1055C79DF960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A89F-7332-4C31-8171-E06E9F41EC12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4273-1374-4A48-96DF-5ECBC11BDDD3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A344-9118-4661-90FA-1C05735E615B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5A08-BCD8-4A8A-9BA8-232A35AAB5E5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EF59-5F33-4754-B19B-EE2EEFE0447B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B2E4-959A-4198-9C3C-CEB38F6D3A6B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26F1-523A-4401-9C51-D0A3BD9C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100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38945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51520" y="339502"/>
            <a:ext cx="8640960" cy="25202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MoViDiff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Enabling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Differentiation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for Mobile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Video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Apps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Speaker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Satadal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Sengupta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Indian Institute of Technology Kharagpur, India</a:t>
            </a:r>
            <a:endParaRPr lang="en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3075806"/>
            <a:ext cx="7200800" cy="1440160"/>
          </a:xfrm>
        </p:spPr>
        <p:txBody>
          <a:bodyPr/>
          <a:lstStyle/>
          <a:p>
            <a:r>
              <a:rPr lang="en-IN" sz="1600" b="1" dirty="0" smtClean="0">
                <a:latin typeface="Cambria" panose="02040503050406030204" pitchFamily="18" charset="0"/>
              </a:rPr>
              <a:t>Co-authors:</a:t>
            </a:r>
            <a:endParaRPr lang="en-IN" sz="1600" b="1" dirty="0" smtClean="0">
              <a:latin typeface="Cambria" panose="02040503050406030204" pitchFamily="18" charset="0"/>
            </a:endParaRPr>
          </a:p>
          <a:p>
            <a:endParaRPr lang="en-IN" sz="1600" dirty="0" smtClean="0">
              <a:latin typeface="Cambria" panose="02040503050406030204" pitchFamily="18" charset="0"/>
            </a:endParaRPr>
          </a:p>
          <a:p>
            <a:r>
              <a:rPr lang="en-IN" sz="1600" dirty="0" smtClean="0">
                <a:latin typeface="Cambria" panose="02040503050406030204" pitchFamily="18" charset="0"/>
              </a:rPr>
              <a:t>Vinay Kumar Yadav (IIT Patna)</a:t>
            </a:r>
            <a:r>
              <a:rPr lang="en-IN" sz="1600" dirty="0">
                <a:latin typeface="Cambria" panose="02040503050406030204" pitchFamily="18" charset="0"/>
              </a:rPr>
              <a:t>	 </a:t>
            </a:r>
            <a:r>
              <a:rPr lang="en-IN" sz="1600" dirty="0" smtClean="0">
                <a:latin typeface="Cambria" panose="02040503050406030204" pitchFamily="18" charset="0"/>
              </a:rPr>
              <a:t>            	</a:t>
            </a:r>
            <a:r>
              <a:rPr lang="en-IN" sz="1600" dirty="0" err="1" smtClean="0">
                <a:latin typeface="Cambria" panose="02040503050406030204" pitchFamily="18" charset="0"/>
              </a:rPr>
              <a:t>Niloy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err="1" smtClean="0">
                <a:latin typeface="Cambria" panose="02040503050406030204" pitchFamily="18" charset="0"/>
              </a:rPr>
              <a:t>Ganguly</a:t>
            </a:r>
            <a:r>
              <a:rPr lang="en-IN" sz="1600" dirty="0" smtClean="0">
                <a:latin typeface="Cambria" panose="02040503050406030204" pitchFamily="18" charset="0"/>
              </a:rPr>
              <a:t> (IIT Kharagpur)</a:t>
            </a:r>
          </a:p>
          <a:p>
            <a:r>
              <a:rPr lang="en-IN" sz="1600" dirty="0" err="1" smtClean="0">
                <a:latin typeface="Cambria" panose="02040503050406030204" pitchFamily="18" charset="0"/>
              </a:rPr>
              <a:t>Yash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err="1" smtClean="0">
                <a:latin typeface="Cambria" panose="02040503050406030204" pitchFamily="18" charset="0"/>
              </a:rPr>
              <a:t>Saraf</a:t>
            </a:r>
            <a:r>
              <a:rPr lang="en-IN" sz="1600" dirty="0" smtClean="0">
                <a:latin typeface="Cambria" panose="02040503050406030204" pitchFamily="18" charset="0"/>
              </a:rPr>
              <a:t> (IIT BHU)</a:t>
            </a:r>
            <a:r>
              <a:rPr lang="en-IN" sz="1600" dirty="0">
                <a:latin typeface="Cambria" panose="02040503050406030204" pitchFamily="18" charset="0"/>
              </a:rPr>
              <a:t>	</a:t>
            </a:r>
            <a:r>
              <a:rPr lang="en-IN" sz="1600" dirty="0" smtClean="0">
                <a:latin typeface="Cambria" panose="02040503050406030204" pitchFamily="18" charset="0"/>
              </a:rPr>
              <a:t>	             	</a:t>
            </a:r>
            <a:r>
              <a:rPr lang="en-IN" sz="1600" dirty="0" err="1" smtClean="0">
                <a:latin typeface="Cambria" panose="02040503050406030204" pitchFamily="18" charset="0"/>
              </a:rPr>
              <a:t>Sandip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smtClean="0">
                <a:latin typeface="Cambria" panose="02040503050406030204" pitchFamily="18" charset="0"/>
              </a:rPr>
              <a:t>Chakraborty (IIT Kharagpur)</a:t>
            </a:r>
          </a:p>
          <a:p>
            <a:r>
              <a:rPr lang="en-IN" sz="1600" dirty="0" err="1" smtClean="0">
                <a:latin typeface="Cambria" panose="02040503050406030204" pitchFamily="18" charset="0"/>
              </a:rPr>
              <a:t>Harshit</a:t>
            </a:r>
            <a:r>
              <a:rPr lang="en-IN" sz="1600" dirty="0" smtClean="0">
                <a:latin typeface="Cambria" panose="02040503050406030204" pitchFamily="18" charset="0"/>
              </a:rPr>
              <a:t> Gupta (IIT Kharagpur)	             	</a:t>
            </a:r>
            <a:r>
              <a:rPr lang="en-IN" sz="1600" dirty="0" err="1" smtClean="0">
                <a:latin typeface="Cambria" panose="02040503050406030204" pitchFamily="18" charset="0"/>
              </a:rPr>
              <a:t>Pradipta</a:t>
            </a:r>
            <a:r>
              <a:rPr lang="en-IN" sz="1600" dirty="0" smtClean="0">
                <a:latin typeface="Cambria" panose="02040503050406030204" pitchFamily="18" charset="0"/>
              </a:rPr>
              <a:t> </a:t>
            </a:r>
            <a:r>
              <a:rPr lang="en-IN" sz="1600" dirty="0" smtClean="0">
                <a:latin typeface="Cambria" panose="02040503050406030204" pitchFamily="18" charset="0"/>
              </a:rPr>
              <a:t>De (Georgia Southern Univ.)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06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04056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Traffic 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Classification: Related </a:t>
            </a:r>
            <a:r>
              <a:rPr lang="en-IN" sz="3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Work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9542"/>
            <a:ext cx="8820472" cy="4392488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Traffic identification based on deep packet inspection (DPI)</a:t>
            </a:r>
          </a:p>
          <a:p>
            <a:pPr lvl="1"/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HTTP user-agent field (Xu et. al. –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IMC 2011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In-app advertisements (</a:t>
            </a:r>
            <a:r>
              <a:rPr lang="en-IN" sz="2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Tongaonkar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et. al. –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PAM 2013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Signature strings in packet content (Yao et. al. – </a:t>
            </a:r>
            <a:r>
              <a:rPr lang="en-IN" sz="2000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MobiCom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2015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Limitation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Ill-suited for encrypted traffic – involves peering inside the packet</a:t>
            </a: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dentification of flow patterns in video applications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Patterns in Skype traffic (Yuan et. al. –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ICNC 2014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IN" sz="2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Jesudasan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et. al. –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CAIA 2010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IN" sz="2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IN" sz="2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Youtube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on </a:t>
            </a:r>
            <a:r>
              <a:rPr lang="en-IN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PC (</a:t>
            </a:r>
            <a:r>
              <a:rPr lang="en-IN" sz="2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Ameigeiras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et. al. – </a:t>
            </a:r>
            <a:r>
              <a:rPr lang="en-IN" sz="2000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Tranx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  </a:t>
            </a:r>
            <a:r>
              <a:rPr lang="en-IN" sz="20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on Emerging Telecommunications Technologies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2012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Ramos-</a:t>
            </a:r>
            <a:r>
              <a:rPr lang="en-IN" sz="2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Munos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– </a:t>
            </a: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IEEE Wireless Communications 2014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IN" sz="2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Limitation</a:t>
            </a:r>
            <a:r>
              <a:rPr lang="en-IN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Proposed for web versions – we build on these studies</a:t>
            </a: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Need for a classification technique for </a:t>
            </a:r>
            <a:r>
              <a:rPr lang="en-IN" sz="2400" b="1" i="1" dirty="0" smtClean="0">
                <a:latin typeface="Cambria" panose="02040503050406030204" pitchFamily="18" charset="0"/>
              </a:rPr>
              <a:t>encrypted</a:t>
            </a:r>
            <a:r>
              <a:rPr lang="en-IN" sz="2400" b="1" dirty="0" smtClean="0">
                <a:latin typeface="Cambria" panose="02040503050406030204" pitchFamily="18" charset="0"/>
              </a:rPr>
              <a:t> </a:t>
            </a:r>
            <a:r>
              <a:rPr lang="en-IN" sz="2400" b="1" i="1" dirty="0" smtClean="0">
                <a:latin typeface="Cambria" panose="02040503050406030204" pitchFamily="18" charset="0"/>
              </a:rPr>
              <a:t>mobile </a:t>
            </a:r>
            <a:r>
              <a:rPr lang="en-IN" sz="2400" b="1" dirty="0" smtClean="0">
                <a:latin typeface="Cambria" panose="02040503050406030204" pitchFamily="18" charset="0"/>
              </a:rPr>
              <a:t>app traffic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19"/>
            <a:ext cx="9144000" cy="398391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Experimental In-Laboratory Setup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526"/>
            <a:ext cx="8363272" cy="4587974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Testbed Setup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Trace Collection</a:t>
            </a:r>
            <a:b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Scenarios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Pre-processing</a:t>
            </a: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Flow Segregation (based on 5-tuples)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8" t="27155" r="9972" b="49784"/>
          <a:stretch/>
        </p:blipFill>
        <p:spPr bwMode="auto">
          <a:xfrm>
            <a:off x="3661049" y="411510"/>
            <a:ext cx="4855779" cy="16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49436" r="48667" b="18130"/>
          <a:stretch/>
        </p:blipFill>
        <p:spPr bwMode="auto">
          <a:xfrm>
            <a:off x="3203848" y="2098421"/>
            <a:ext cx="5312980" cy="23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Traffic Classification: Observations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248472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Traffic distribution for different kinds of apps</a:t>
            </a: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Distinct patterns for different kinds of apps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31654" r="38246" b="21148"/>
          <a:stretch/>
        </p:blipFill>
        <p:spPr bwMode="auto">
          <a:xfrm>
            <a:off x="1691680" y="1419622"/>
            <a:ext cx="2726630" cy="15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31654" r="32309" b="20932"/>
          <a:stretch/>
        </p:blipFill>
        <p:spPr bwMode="auto">
          <a:xfrm>
            <a:off x="4860032" y="1360948"/>
            <a:ext cx="2814249" cy="165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29930" r="24070" b="21147"/>
          <a:stretch/>
        </p:blipFill>
        <p:spPr bwMode="auto">
          <a:xfrm>
            <a:off x="3350948" y="3011974"/>
            <a:ext cx="2648607" cy="15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Traffic Classification: Packet-level Features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Interesting packet-level features – from observations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Packet-size (PS)</a:t>
            </a:r>
          </a:p>
          <a:p>
            <a:endParaRPr lang="en-IN" sz="24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Inter-arrival Time (IAT)</a:t>
            </a:r>
          </a:p>
          <a:p>
            <a:endParaRPr lang="en-IN" sz="24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Bandwidth (BW)</a:t>
            </a:r>
            <a:endParaRPr lang="en-IN" sz="2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Why are these features useful for classification?</a:t>
            </a:r>
            <a:endParaRPr lang="en-IN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Workspaces\Projects\App.Video.Traffic.Pattern\Submissions\2016_IM\graphs\pattern_ps\dist_ps_you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9622"/>
            <a:ext cx="3240360" cy="19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Workspaces\Projects\App.Video.Traffic.Pattern\Submissions\2016_IM\graphs\pattern_ps\dist_ps_sky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74" y="1426080"/>
            <a:ext cx="3485105" cy="19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Packet-size Distribution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3558"/>
            <a:ext cx="8496944" cy="42999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 </a:t>
            </a: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  </a:t>
            </a:r>
            <a:r>
              <a:rPr lang="en-IN" sz="19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YouTube			             Skype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Cambria" panose="02040503050406030204" pitchFamily="18" charset="0"/>
              </a:rPr>
              <a:t>Packet-size saturates at maximum transmission unit </a:t>
            </a:r>
            <a:r>
              <a:rPr lang="en-US" sz="2000" b="1" dirty="0">
                <a:latin typeface="Cambria" panose="02040503050406030204" pitchFamily="18" charset="0"/>
              </a:rPr>
              <a:t>(</a:t>
            </a:r>
            <a:r>
              <a:rPr lang="en-US" sz="2000" b="1" dirty="0" smtClean="0">
                <a:latin typeface="Cambria" panose="02040503050406030204" pitchFamily="18" charset="0"/>
              </a:rPr>
              <a:t>MTU) for YouTube, distributed over lower values for Skype</a:t>
            </a:r>
            <a:endParaRPr lang="en-IN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Packet-size Distribution: In Summary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3558"/>
            <a:ext cx="8712968" cy="4299942"/>
          </a:xfrm>
        </p:spPr>
        <p:txBody>
          <a:bodyPr>
            <a:normAutofit fontScale="92500" lnSpcReduction="20000"/>
          </a:bodyPr>
          <a:lstStyle/>
          <a:p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Streaming Video Apps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Packet-size saturates at a fixed value, which is the max. transmission unit (MTU) for transport layer, for Wi-Fi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Streaming Video Apps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Packet-size distribution shows (almost) no variation with video resolution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Interactive Video Apps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Significant variation over a range, sometimes with bandwidth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Packet-size distribution consistent for individual apps, but marked difference between streaming and interactive traffic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Packet-size can be a classification feature</a:t>
            </a:r>
            <a:endParaRPr lang="en-IN" sz="24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Inter Arrival Time (IAT) 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Distribution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71550"/>
            <a:ext cx="8712968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N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						</a:t>
            </a:r>
            <a:r>
              <a:rPr lang="en-IN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YouTube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				</a:t>
            </a:r>
            <a:r>
              <a:rPr lang="en-IN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Skype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Sharp change in IAT at particular values for YouTube,</a:t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gradual change for Skype</a:t>
            </a:r>
            <a:endParaRPr lang="en-IN" sz="2400" dirty="0">
              <a:latin typeface="Cambria" panose="0204050305040603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7865" r="7760" b="27786"/>
          <a:stretch/>
        </p:blipFill>
        <p:spPr bwMode="auto">
          <a:xfrm>
            <a:off x="695901" y="948043"/>
            <a:ext cx="5591958" cy="16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1094" r="40410" b="52994"/>
          <a:stretch/>
        </p:blipFill>
        <p:spPr bwMode="auto">
          <a:xfrm>
            <a:off x="2339752" y="2715766"/>
            <a:ext cx="3096344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IAT Distribution: In Summary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3558"/>
            <a:ext cx="8712968" cy="4299942"/>
          </a:xfrm>
        </p:spPr>
        <p:txBody>
          <a:bodyPr>
            <a:normAutofit fontScale="85000" lnSpcReduction="20000"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Sharp changes in IAT value for streaming traffic, gradual change for interactive traffic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Behaviour can be traced back to </a:t>
            </a:r>
            <a:r>
              <a:rPr lang="en-IN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bursty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pattern of streaming traffic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IAT values generally low for interactive traffic; however, chance of confusion with inter-burst IATs of streaming traffic</a:t>
            </a: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Inter-Packet Timing Average (IPTA)</a:t>
            </a: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moving average, serves as a better classification parameter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Variation of values with </a:t>
            </a:r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bandwidth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– bandwidth is a potential feature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</a:rPr>
              <a:t>IPTA and Bandwidth can be classification features</a:t>
            </a:r>
            <a:endParaRPr lang="en-IN" sz="26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System Architecture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4443958"/>
            <a:ext cx="8712968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Implementation – in-depth</a:t>
            </a:r>
            <a:endParaRPr lang="en-IN" sz="2600" dirty="0">
              <a:latin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18104" r="20512" b="5819"/>
          <a:stretch/>
        </p:blipFill>
        <p:spPr bwMode="auto">
          <a:xfrm>
            <a:off x="1007604" y="805252"/>
            <a:ext cx="4824536" cy="361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1236216"/>
            <a:ext cx="2196244" cy="255413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9872" y="1740273"/>
            <a:ext cx="2196244" cy="1584176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3396457"/>
            <a:ext cx="2196244" cy="79208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6156" y="1082619"/>
            <a:ext cx="23762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Identify app launch from handshake packet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156" y="1947585"/>
            <a:ext cx="237626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Machine learning based traffic classifier</a:t>
            </a:r>
            <a:endParaRPr lang="en-IN" sz="14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Features – subset of </a:t>
            </a:r>
            <a:br>
              <a:rPr lang="en-IN" sz="1400" dirty="0" smtClean="0">
                <a:latin typeface="Cambria" panose="02040503050406030204" pitchFamily="18" charset="0"/>
              </a:rPr>
            </a:br>
            <a:r>
              <a:rPr lang="en-IN" sz="1400" dirty="0" smtClean="0">
                <a:latin typeface="Cambria" panose="02040503050406030204" pitchFamily="18" charset="0"/>
              </a:rPr>
              <a:t>(packet-size, </a:t>
            </a:r>
            <a:r>
              <a:rPr lang="en-IN" sz="1400" dirty="0" smtClean="0">
                <a:latin typeface="Cambria" panose="02040503050406030204" pitchFamily="18" charset="0"/>
              </a:rPr>
              <a:t>IPTA, </a:t>
            </a:r>
            <a:r>
              <a:rPr lang="en-IN" sz="1400" dirty="0" smtClean="0">
                <a:latin typeface="Cambria" panose="02040503050406030204" pitchFamily="18" charset="0"/>
              </a:rPr>
              <a:t>bandwidth)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6156" y="3449881"/>
            <a:ext cx="237626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Implemented </a:t>
            </a:r>
            <a:r>
              <a:rPr lang="en-IN" sz="1400" i="1" dirty="0" err="1" smtClean="0">
                <a:latin typeface="Cambria" panose="02040503050406030204" pitchFamily="18" charset="0"/>
              </a:rPr>
              <a:t>pymovidiff</a:t>
            </a:r>
            <a:endParaRPr lang="en-IN" sz="14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Based on </a:t>
            </a:r>
            <a:r>
              <a:rPr lang="en-IN" sz="1400" i="1" dirty="0" err="1" smtClean="0">
                <a:latin typeface="Cambria" panose="02040503050406030204" pitchFamily="18" charset="0"/>
              </a:rPr>
              <a:t>NFQueue</a:t>
            </a:r>
            <a:r>
              <a:rPr lang="en-IN" sz="1400" dirty="0" smtClean="0">
                <a:latin typeface="Cambria" panose="02040503050406030204" pitchFamily="18" charset="0"/>
              </a:rPr>
              <a:t> lib.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Priority parameter </a:t>
            </a:r>
            <a:r>
              <a:rPr lang="el-GR" sz="1400" dirty="0" smtClean="0">
                <a:latin typeface="Cambria" panose="02040503050406030204" pitchFamily="18" charset="0"/>
              </a:rPr>
              <a:t>λ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26167" r="22974" b="10113"/>
          <a:stretch/>
        </p:blipFill>
        <p:spPr bwMode="auto">
          <a:xfrm>
            <a:off x="251519" y="843558"/>
            <a:ext cx="2808313" cy="3858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System Architecture: App Identifier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15566"/>
            <a:ext cx="5400600" cy="4083918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Inspect handshake packets exchanged when a new network-based app is launched</a:t>
            </a:r>
          </a:p>
          <a:p>
            <a:endParaRPr lang="en-IN" sz="1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SSL server certificate unique for an app</a:t>
            </a:r>
          </a:p>
          <a:p>
            <a:endParaRPr lang="en-IN" sz="1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One-time low-overhead process to identify launch of an app</a:t>
            </a:r>
          </a:p>
          <a:p>
            <a:endParaRPr lang="en-IN" sz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Detecting app launch does not ensure that each packet is uniquely identified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</a:rPr>
              <a:t>How to Ensure Packet-level Identification?</a:t>
            </a:r>
            <a:endParaRPr lang="en-IN" sz="2600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804" y="915566"/>
            <a:ext cx="2712020" cy="288032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What is </a:t>
            </a:r>
            <a:r>
              <a:rPr lang="en-IN" sz="3200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Service Differentiation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147248" cy="360040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Bandwidth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haring among</a:t>
            </a:r>
            <a:b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ifferent classes of traffic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Sharing based on context</a:t>
            </a:r>
            <a:b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and user-requirement</a:t>
            </a: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en-IN" sz="1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IN" sz="1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Example</a:t>
            </a:r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IN" sz="18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DiffServ</a:t>
            </a:r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Architecture</a:t>
            </a:r>
          </a:p>
          <a:p>
            <a:pPr marL="0" indent="0" algn="ctr">
              <a:buNone/>
            </a:pPr>
            <a:endParaRPr lang="en-IN" sz="8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Enables Fine-Grained Bandwidth Control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7660" y="1275606"/>
            <a:ext cx="4492174" cy="2592288"/>
            <a:chOff x="4497660" y="1275606"/>
            <a:chExt cx="4492174" cy="25922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" t="24834" r="7767" b="5248"/>
            <a:stretch/>
          </p:blipFill>
          <p:spPr bwMode="auto">
            <a:xfrm>
              <a:off x="4497660" y="1275606"/>
              <a:ext cx="4492174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44008" y="156363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System Architecture: Flow Differentiator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699542"/>
            <a:ext cx="5616624" cy="444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Data-Control Classifier</a:t>
            </a:r>
          </a:p>
          <a:p>
            <a:pPr marL="0" indent="0">
              <a:buNone/>
            </a:pPr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Control Packets 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ARP</a:t>
            </a:r>
            <a:r>
              <a:rPr lang="en-IN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DNS, IGMP, ICMP, 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NTP, DB-LSP-DISC </a:t>
            </a:r>
            <a:r>
              <a:rPr lang="en-IN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(Dropbox Lan Sync Protocol), etc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Control packets do not carry video content – removal ensures better classification accuracy</a:t>
            </a:r>
          </a:p>
          <a:p>
            <a:pPr marL="0" indent="0">
              <a:buNone/>
            </a:pPr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SVM with packet-size as the lone feature – control packets are typically much smaller than data packets</a:t>
            </a:r>
          </a:p>
          <a:p>
            <a:pPr marL="0" indent="0">
              <a:buNone/>
            </a:pPr>
            <a:endParaRPr lang="en-IN" sz="1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Avg. accuracy of 99% achieved</a:t>
            </a:r>
            <a:endParaRPr lang="en-IN" sz="10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000" b="1" dirty="0" smtClean="0">
                <a:latin typeface="Cambria" panose="02040503050406030204" pitchFamily="18" charset="0"/>
              </a:rPr>
              <a:t>Weeding out </a:t>
            </a:r>
            <a:r>
              <a:rPr lang="en-IN" sz="2000" b="1" i="1" dirty="0" smtClean="0">
                <a:latin typeface="Cambria" panose="02040503050406030204" pitchFamily="18" charset="0"/>
              </a:rPr>
              <a:t>Control Packets</a:t>
            </a:r>
            <a:endParaRPr lang="en-IN" sz="20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26167" r="22974" b="10113"/>
          <a:stretch/>
        </p:blipFill>
        <p:spPr bwMode="auto">
          <a:xfrm>
            <a:off x="251519" y="843558"/>
            <a:ext cx="2808313" cy="3858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1923678"/>
            <a:ext cx="2520280" cy="216024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System Architecture: Flow Differentiator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771550"/>
            <a:ext cx="5832648" cy="43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Flow Classifier</a:t>
            </a:r>
          </a:p>
          <a:p>
            <a:pPr marL="0" indent="0">
              <a:buNone/>
            </a:pPr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Takes a single data packet as input, and classifies it into belonging to one of the target apps (streaming/interactive), or background traffic</a:t>
            </a:r>
            <a:endParaRPr lang="en-IN" sz="1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Classification based on a subset of the following features: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Packet-size, IPTA, Bandwidth</a:t>
            </a:r>
          </a:p>
          <a:p>
            <a:pPr marL="0" indent="0">
              <a:buNone/>
            </a:pPr>
            <a:endParaRPr lang="en-IN" sz="1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Binary SVM (absence of background traffic)</a:t>
            </a:r>
            <a:b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1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Multi-class SVM (presence of background traffic)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Packet-level Classification</a:t>
            </a:r>
            <a:endParaRPr lang="en-IN" sz="24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26167" r="22974" b="10113"/>
          <a:stretch/>
        </p:blipFill>
        <p:spPr bwMode="auto">
          <a:xfrm>
            <a:off x="251519" y="843558"/>
            <a:ext cx="2808313" cy="3858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1676" y="2664880"/>
            <a:ext cx="2520280" cy="216024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System Architecture: Service Differentiator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987574"/>
            <a:ext cx="5760640" cy="4155926"/>
          </a:xfrm>
        </p:spPr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Implemented Python module called </a:t>
            </a:r>
            <a:r>
              <a:rPr lang="en-IN" sz="20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pymovidiff</a:t>
            </a:r>
            <a:endParaRPr lang="en-IN" sz="20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Based on the </a:t>
            </a:r>
            <a:r>
              <a:rPr lang="en-IN" sz="20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NetFilterQueue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en-IN" sz="20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NFQueue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 module for packet interception and scheduling</a:t>
            </a:r>
          </a:p>
          <a:p>
            <a:pPr marL="0" indent="0">
              <a:buNone/>
            </a:pPr>
            <a:endParaRPr lang="en-IN" sz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000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Pymovidiff</a:t>
            </a:r>
            <a:r>
              <a:rPr lang="en-IN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works with a producer thread and a consumer thread, scheduling packets based on user priority parameter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λ</a:t>
            </a:r>
            <a:endParaRPr lang="en-US" sz="2000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9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200" b="1" dirty="0" smtClean="0">
                <a:latin typeface="Cambria" panose="02040503050406030204" pitchFamily="18" charset="0"/>
              </a:rPr>
              <a:t>Packet Scheduling ensuring Service Differentiation</a:t>
            </a:r>
            <a:endParaRPr lang="en-IN" sz="22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26167" r="22974" b="10113"/>
          <a:stretch/>
        </p:blipFill>
        <p:spPr bwMode="auto">
          <a:xfrm>
            <a:off x="251519" y="843558"/>
            <a:ext cx="2808313" cy="3858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665" y="4299942"/>
            <a:ext cx="2712020" cy="371552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15566"/>
            <a:ext cx="7992888" cy="4227934"/>
          </a:xfrm>
        </p:spPr>
        <p:txBody>
          <a:bodyPr>
            <a:normAutofit/>
          </a:bodyPr>
          <a:lstStyle/>
          <a:p>
            <a:r>
              <a:rPr lang="en-IN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as a Service Differentiator</a:t>
            </a:r>
          </a:p>
          <a:p>
            <a:pPr lvl="1"/>
            <a:r>
              <a:rPr lang="en-IN" sz="2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Bandwidth allocation</a:t>
            </a:r>
          </a:p>
          <a:p>
            <a:pPr lvl="1"/>
            <a:r>
              <a:rPr lang="en-IN" sz="2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Impact on video quality</a:t>
            </a: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as a Traffic Classifier</a:t>
            </a:r>
          </a:p>
          <a:p>
            <a:pPr lvl="1"/>
            <a:r>
              <a:rPr lang="en-IN" sz="22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Absence of background traffic</a:t>
            </a:r>
          </a:p>
          <a:p>
            <a:pPr lvl="1"/>
            <a:r>
              <a:rPr lang="en-IN" sz="22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Presence of background traffic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915566"/>
            <a:ext cx="8422217" cy="4227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26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as a </a:t>
            </a:r>
            <a:r>
              <a:rPr lang="en-IN" sz="26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Service Differentiator</a:t>
            </a:r>
          </a:p>
          <a:p>
            <a:pPr marL="0" indent="0" algn="ctr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The bandwidth allocation of preferred application Skype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increases while 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for YouTube it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decreases</a:t>
            </a:r>
          </a:p>
          <a:p>
            <a:endParaRPr lang="en-IN" sz="26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Despite bandwidth allocation, the YouTube stream is acceptable as shown by the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PSNR (Peak-Signal-to-Noise-Ratio) – Result of adaptive HTTP</a:t>
            </a:r>
            <a:endParaRPr lang="en-IN" sz="26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900" b="1" dirty="0" err="1" smtClean="0">
                <a:latin typeface="Cambria" panose="02040503050406030204" pitchFamily="18" charset="0"/>
              </a:rPr>
              <a:t>MoViDiff</a:t>
            </a:r>
            <a:r>
              <a:rPr lang="en-IN" sz="2900" b="1" dirty="0" smtClean="0">
                <a:latin typeface="Cambria" panose="02040503050406030204" pitchFamily="18" charset="0"/>
              </a:rPr>
              <a:t> works successfully as a Service Differentiator</a:t>
            </a:r>
            <a:endParaRPr lang="en-IN" sz="29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24</a:t>
            </a:fld>
            <a:endParaRPr lang="en-US"/>
          </a:p>
        </p:txBody>
      </p:sp>
      <p:pic>
        <p:nvPicPr>
          <p:cNvPr id="14338" name="Picture 2" descr="D:\Workspaces\Projects\App.Video.Traffic.Pattern\Submissions\2016_IM\graphs\bw_provisioning\bw_sk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5183"/>
            <a:ext cx="2736304" cy="15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Workspaces\Projects\App.Video.Traffic.Pattern\Submissions\2016_IM\graphs\bw_provisioning\bw_you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5183"/>
            <a:ext cx="2737588" cy="15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Workspaces\Projects\App.Video.Traffic.Pattern\Submissions\2016_IM\graphs\bw_provisioning\psn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20" y="1415183"/>
            <a:ext cx="2737589" cy="15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771550"/>
            <a:ext cx="8422217" cy="437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2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in </a:t>
            </a:r>
            <a:r>
              <a:rPr lang="en-IN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Absence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of Background Traffic</a:t>
            </a:r>
          </a:p>
          <a:p>
            <a:pPr marL="0" indent="0">
              <a:buNone/>
            </a:pPr>
            <a:endParaRPr lang="en-IN" sz="28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Packet-Size as the Only Feature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900" b="1" dirty="0" smtClean="0">
                <a:latin typeface="Cambria" panose="02040503050406030204" pitchFamily="18" charset="0"/>
              </a:rPr>
              <a:t>Good Classification due to distinct Packet-sizes</a:t>
            </a:r>
            <a:endParaRPr lang="en-IN" sz="29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25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17968" r="33821" b="12240"/>
          <a:stretch/>
        </p:blipFill>
        <p:spPr bwMode="auto">
          <a:xfrm>
            <a:off x="3995936" y="1131590"/>
            <a:ext cx="43795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771550"/>
            <a:ext cx="8745745" cy="437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2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in </a:t>
            </a:r>
            <a:r>
              <a:rPr lang="en-IN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Presence 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of Background Traffic</a:t>
            </a:r>
          </a:p>
          <a:p>
            <a:pPr marL="0" indent="0">
              <a:buNone/>
            </a:pPr>
            <a:endParaRPr lang="en-IN" sz="1300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Packet-Size as the Only Feature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9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		                            </a:t>
            </a:r>
            <a:r>
              <a:rPr lang="en-IN" sz="2900" b="1" dirty="0" smtClean="0">
                <a:latin typeface="Cambria" panose="02040503050406030204" pitchFamily="18" charset="0"/>
              </a:rPr>
              <a:t>Good Accuracy for YouTube &amp; </a:t>
            </a:r>
            <a:r>
              <a:rPr lang="en-IN" sz="2900" b="1" dirty="0" err="1" smtClean="0">
                <a:latin typeface="Cambria" panose="02040503050406030204" pitchFamily="18" charset="0"/>
              </a:rPr>
              <a:t>HotStar</a:t>
            </a:r>
            <a:r>
              <a:rPr lang="en-IN" sz="2900" b="1" dirty="0">
                <a:latin typeface="Cambria" panose="02040503050406030204" pitchFamily="18" charset="0"/>
              </a:rPr>
              <a:t/>
            </a:r>
            <a:br>
              <a:rPr lang="en-IN" sz="2900" b="1" dirty="0">
                <a:latin typeface="Cambria" panose="02040503050406030204" pitchFamily="18" charset="0"/>
              </a:rPr>
            </a:br>
            <a:r>
              <a:rPr lang="en-IN" sz="2900" b="1" dirty="0" smtClean="0">
                <a:latin typeface="Cambria" panose="02040503050406030204" pitchFamily="18" charset="0"/>
              </a:rPr>
              <a:t>                                                                                 Poor Classification for TED – Similar PS</a:t>
            </a:r>
            <a:endParaRPr lang="en-IN" sz="29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26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8229" r="52709" b="34803"/>
          <a:stretch/>
        </p:blipFill>
        <p:spPr bwMode="auto">
          <a:xfrm>
            <a:off x="251520" y="1491630"/>
            <a:ext cx="4362450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65244" r="52709" b="13022"/>
          <a:stretch/>
        </p:blipFill>
        <p:spPr bwMode="auto">
          <a:xfrm>
            <a:off x="4636046" y="1995686"/>
            <a:ext cx="4362450" cy="15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771550"/>
            <a:ext cx="8745745" cy="437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3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3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in </a:t>
            </a:r>
            <a:r>
              <a:rPr lang="en-IN" sz="3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Presence </a:t>
            </a:r>
            <a:r>
              <a:rPr lang="en-IN" sz="3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of Background Traffic</a:t>
            </a:r>
          </a:p>
          <a:p>
            <a:pPr marL="0" indent="0">
              <a:buNone/>
            </a:pPr>
            <a:endParaRPr lang="en-IN" sz="38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3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One Feature vs. Multiple Features for TED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Average Precision			Average Recall		Average Accuracy</a:t>
            </a: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9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3800" b="1" dirty="0" smtClean="0">
                <a:latin typeface="Cambria" panose="02040503050406030204" pitchFamily="18" charset="0"/>
              </a:rPr>
              <a:t>Classification Performance improves for TED</a:t>
            </a:r>
            <a:endParaRPr lang="en-IN" sz="3800" i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27</a:t>
            </a:fld>
            <a:endParaRPr lang="en-US" dirty="0"/>
          </a:p>
        </p:txBody>
      </p:sp>
      <p:pic>
        <p:nvPicPr>
          <p:cNvPr id="20482" name="Picture 2" descr="D:\Workspaces\Projects\App.Video.Traffic.Pattern\Submissions\2016_IM\graphs\eval_ted\ted_prec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4" y="2067694"/>
            <a:ext cx="2919203" cy="16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Workspaces\Projects\App.Video.Traffic.Pattern\Submissions\2016_IM\graphs\eval_ted\ted_rec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7694"/>
            <a:ext cx="2919203" cy="16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Workspaces\Projects\App.Video.Traffic.Pattern\Submissions\2016_IM\graphs\eval_ted\ted_accura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85" y="2067694"/>
            <a:ext cx="2899273" cy="16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Conclusion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843558"/>
            <a:ext cx="8745745" cy="41044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Service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ifferentiation system for Mobile Video Apps</a:t>
            </a:r>
          </a:p>
          <a:p>
            <a:endParaRPr lang="en-IN" sz="24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Based on a Traffic Classification core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Traffic Classification based on Packet-level features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Performance improves on adding additional features for poorly-performing cases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Work in Progress: Can we do Better?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987574"/>
            <a:ext cx="8745745" cy="3600400"/>
          </a:xfrm>
        </p:spPr>
        <p:txBody>
          <a:bodyPr>
            <a:normAutofit fontScale="92500"/>
          </a:bodyPr>
          <a:lstStyle/>
          <a:p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Why?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Near 100% accuracy desired for classification in real-time.</a:t>
            </a:r>
          </a:p>
          <a:p>
            <a:endParaRPr lang="en-IN" sz="1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Identify additional features for better classification</a:t>
            </a:r>
          </a:p>
          <a:p>
            <a:endParaRPr lang="en-IN" sz="1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Bit-pattern similarity among encrypted packet payloads</a:t>
            </a:r>
          </a:p>
          <a:p>
            <a:endParaRPr lang="en-IN" sz="15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Hypothesis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: Payloads encrypted with same algorithm and key should have high similarity, especially towards the beginning</a:t>
            </a:r>
          </a:p>
          <a:p>
            <a:endParaRPr lang="en-IN" sz="15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Similarity Measures: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e.g., K-L Divergence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 FFT of bit-streams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Why </a:t>
            </a:r>
            <a:r>
              <a:rPr lang="en-IN" sz="3200" b="1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Mobile Video Apps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600400"/>
          </a:xfrm>
        </p:spPr>
        <p:txBody>
          <a:bodyPr>
            <a:normAutofit/>
          </a:bodyPr>
          <a:lstStyle/>
          <a:p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Video most data-consuming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service on mobile</a:t>
            </a:r>
            <a:endParaRPr lang="en-IN" sz="2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xpected to rise to 3/4</a:t>
            </a:r>
            <a:r>
              <a:rPr lang="en-IN" sz="2200" baseline="30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</a:t>
            </a: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of all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mobile data traffic by 2020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1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(Cisco Visual Networking Index Report)</a:t>
            </a:r>
            <a:endParaRPr lang="en-IN" sz="2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Bandwidth control on video apps most relevant</a:t>
            </a:r>
            <a:endParaRPr lang="en-IN" sz="2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95177" y="1491630"/>
            <a:ext cx="4350185" cy="2592288"/>
            <a:chOff x="4595177" y="1491630"/>
            <a:chExt cx="4350185" cy="25922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" t="36617" r="54939" b="16323"/>
            <a:stretch/>
          </p:blipFill>
          <p:spPr bwMode="auto">
            <a:xfrm>
              <a:off x="4595177" y="1491630"/>
              <a:ext cx="4350185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95177" y="1491630"/>
              <a:ext cx="480879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9" y="1635646"/>
            <a:ext cx="9144000" cy="1872208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Thank You!</a:t>
            </a:r>
            <a:b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Questions?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9" y="2355726"/>
            <a:ext cx="9144000" cy="576064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Backup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1"/>
            <a:ext cx="9144000" cy="504056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Is the Use-Case Practical?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Prevalent in many scenarios:</a:t>
            </a:r>
          </a:p>
          <a:p>
            <a:pPr lvl="1"/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Remote medical </a:t>
            </a: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help 	       – Remote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tech support</a:t>
            </a:r>
          </a:p>
          <a:p>
            <a:pPr lvl="1"/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Long-distance couple watching a movie together</a:t>
            </a:r>
          </a:p>
          <a:p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Applications which combine chatting</a:t>
            </a:r>
            <a:b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and streaming experience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Rabbit (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https://www.rabb.it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/)</a:t>
            </a: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Practical, and increasingly prevalent!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3836" r="31782" b="51293"/>
          <a:stretch/>
        </p:blipFill>
        <p:spPr bwMode="auto">
          <a:xfrm>
            <a:off x="1083279" y="1707654"/>
            <a:ext cx="7134663" cy="92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4" y="2633014"/>
            <a:ext cx="2565504" cy="1810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Packet-size Distribution: Streaming Video Apps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299942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Packet-size saturates at maximum transmission unit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MTU)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218" name="Picture 2" descr="D:\Workspaces\Projects\App.Video.Traffic.Pattern\Submissions\2016_IM\graphs\pattern_ps\dist_ps_you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9542"/>
            <a:ext cx="3240360" cy="19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Workspaces\Projects\App.Video.Traffic.Pattern\Submissions\2016_IM\graphs\pattern_ps\dist_ps_hot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9542"/>
            <a:ext cx="3242156" cy="19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Workspaces\Projects\App.Video.Traffic.Pattern\Submissions\2016_IM\graphs\pattern_ps\dist_ps_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3981"/>
            <a:ext cx="3191850" cy="19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Packet-size Distribution: Interactive Video Apps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29994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             </a:t>
            </a: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Skype			          Google Hangouts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					</a:t>
            </a:r>
          </a:p>
          <a:p>
            <a:pPr marL="0" indent="0" algn="ctr">
              <a:buNone/>
            </a:pPr>
            <a:r>
              <a:rPr lang="en-IN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		</a:t>
            </a:r>
            <a:r>
              <a:rPr lang="en-IN" sz="21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ooVoo</a:t>
            </a:r>
            <a:endParaRPr lang="en-US" sz="21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Packet-size varies a lot, sometimes with bandwidth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 descr="D:\Workspaces\Projects\App.Video.Traffic.Pattern\Submissions\2016_IM\graphs\pattern_ps\dist_ps_sk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5" y="699542"/>
            <a:ext cx="3129955" cy="17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Workspaces\Projects\App.Video.Traffic.Pattern\Submissions\2016_IM\graphs\pattern_ps\dist_ps_hangou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99541"/>
            <a:ext cx="3128485" cy="17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Workspaces\Projects\App.Video.Traffic.Pattern\Submissions\2016_IM\graphs\pattern_ps\dist_ps_oov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7774"/>
            <a:ext cx="3044614" cy="16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IAT Distribution: Streaming Video Apps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80976"/>
            <a:ext cx="8712968" cy="462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Sharp change in IAT at a particular value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7865" r="7760" b="17969"/>
          <a:stretch/>
        </p:blipFill>
        <p:spPr bwMode="auto">
          <a:xfrm>
            <a:off x="395536" y="788110"/>
            <a:ext cx="5287280" cy="1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31771" r="7833" b="13020"/>
          <a:stretch/>
        </p:blipFill>
        <p:spPr bwMode="auto">
          <a:xfrm>
            <a:off x="395536" y="2764902"/>
            <a:ext cx="5287280" cy="19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30208" r="49049" b="25261"/>
          <a:stretch/>
        </p:blipFill>
        <p:spPr bwMode="auto">
          <a:xfrm>
            <a:off x="5937448" y="788110"/>
            <a:ext cx="2950779" cy="17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0207" r="6516" b="23395"/>
          <a:stretch/>
        </p:blipFill>
        <p:spPr bwMode="auto">
          <a:xfrm>
            <a:off x="6169923" y="2563340"/>
            <a:ext cx="2549066" cy="16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77796" r="42542" b="14844"/>
          <a:stretch/>
        </p:blipFill>
        <p:spPr bwMode="auto">
          <a:xfrm>
            <a:off x="5911874" y="4268680"/>
            <a:ext cx="2898751" cy="2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6" t="77796" r="12171" b="14844"/>
          <a:stretch/>
        </p:blipFill>
        <p:spPr bwMode="auto">
          <a:xfrm>
            <a:off x="6669165" y="4541230"/>
            <a:ext cx="1965764" cy="2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IAT Distribution: Interactive Video Apps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520850"/>
            <a:ext cx="8712968" cy="462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Gradual change in IAT</a:t>
            </a: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1094" r="11274" b="8333"/>
          <a:stretch/>
        </p:blipFill>
        <p:spPr bwMode="auto">
          <a:xfrm>
            <a:off x="1835696" y="843557"/>
            <a:ext cx="5400600" cy="36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915566"/>
            <a:ext cx="8422217" cy="4227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26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as a </a:t>
            </a:r>
            <a:r>
              <a:rPr lang="en-IN" sz="26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Traffic Classifier</a:t>
            </a: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SVM module (</a:t>
            </a:r>
            <a:r>
              <a:rPr lang="en-IN" sz="26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scikit</a:t>
            </a:r>
            <a: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-learn, C=1, RBF kernel)</a:t>
            </a:r>
            <a:b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70/30% training-testing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Performance of Data-Control Classifier</a:t>
            </a:r>
          </a:p>
          <a:p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9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Near-Perfect Data-Control Classification</a:t>
            </a:r>
            <a:endParaRPr lang="en-IN" sz="29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37500" r="10395" b="18229"/>
          <a:stretch/>
        </p:blipFill>
        <p:spPr bwMode="auto">
          <a:xfrm>
            <a:off x="1454324" y="2551956"/>
            <a:ext cx="6570309" cy="20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771550"/>
            <a:ext cx="8422217" cy="437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2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for a Video App vs. Mixed Traffic from Background Apps</a:t>
            </a:r>
          </a:p>
          <a:p>
            <a:pPr marL="0" indent="0">
              <a:buNone/>
            </a:pPr>
            <a:endParaRPr lang="en-IN" sz="28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Packet-Size as the Only Feature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9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Good for Interactive, Poor for Streaming (except YouTube)</a:t>
            </a:r>
            <a:endParaRPr lang="en-IN" sz="29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8" t="32552" r="13177" b="18229"/>
          <a:stretch/>
        </p:blipFill>
        <p:spPr bwMode="auto">
          <a:xfrm>
            <a:off x="1907704" y="1707654"/>
            <a:ext cx="5328592" cy="29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2427734"/>
            <a:ext cx="5328592" cy="93610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57606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Evaluation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5" y="771550"/>
            <a:ext cx="8745745" cy="4371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28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MoViDiff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performance in </a:t>
            </a:r>
            <a:r>
              <a:rPr lang="en-IN" sz="2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Presence </a:t>
            </a:r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of Background Traffic</a:t>
            </a:r>
          </a:p>
          <a:p>
            <a:pPr marL="0" indent="0">
              <a:buNone/>
            </a:pPr>
            <a:endParaRPr lang="en-IN" sz="13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Packet-Size, IPTA, and Bandwidth as Features</a:t>
            </a:r>
          </a:p>
          <a:p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6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2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9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38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Classification Performance improves for TED</a:t>
            </a:r>
            <a:endParaRPr lang="en-IN" sz="38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39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34114" r="23279" b="11979"/>
          <a:stretch/>
        </p:blipFill>
        <p:spPr bwMode="auto">
          <a:xfrm>
            <a:off x="1187624" y="1621030"/>
            <a:ext cx="6410672" cy="269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493563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Types of Mobile Video Apps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104456"/>
          </a:xfrm>
        </p:spPr>
        <p:txBody>
          <a:bodyPr>
            <a:normAutofit fontScale="92500" lnSpcReduction="20000"/>
          </a:bodyPr>
          <a:lstStyle/>
          <a:p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Streaming Video Apps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Data-hogging apps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Pre-recorded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Entertainment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Can withstand bandwidth drop</a:t>
            </a:r>
          </a:p>
          <a:p>
            <a:endParaRPr lang="en-IN" sz="15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1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Interactive Video Apps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Consume lesser data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Interactions/meetings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Sufficient bandwidth vital</a:t>
            </a:r>
          </a:p>
          <a:p>
            <a:pPr lvl="1"/>
            <a:r>
              <a:rPr lang="en-IN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Easily overshadowed by streaming video apps</a:t>
            </a:r>
            <a:endParaRPr lang="en-IN" sz="1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3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Interactive apps more bandwidth-sensitive than Streaming apps</a:t>
            </a:r>
            <a:endParaRPr lang="en-IN" sz="23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26589" r="16209" b="26996"/>
          <a:stretch/>
        </p:blipFill>
        <p:spPr>
          <a:xfrm>
            <a:off x="4967097" y="987574"/>
            <a:ext cx="1269948" cy="549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33295" r="15988" b="32287"/>
          <a:stretch/>
        </p:blipFill>
        <p:spPr>
          <a:xfrm>
            <a:off x="7069397" y="974121"/>
            <a:ext cx="1931593" cy="54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7654"/>
            <a:ext cx="2257232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90" y="2859781"/>
            <a:ext cx="1405103" cy="61824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30477" r="26620" b="32313"/>
          <a:stretch/>
        </p:blipFill>
        <p:spPr bwMode="auto">
          <a:xfrm>
            <a:off x="7092279" y="2939815"/>
            <a:ext cx="1899031" cy="4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rhssafetycentre.co.uk/wp-content/uploads/2014/10/ooVoo-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29617" r="14256" b="31829"/>
          <a:stretch/>
        </p:blipFill>
        <p:spPr bwMode="auto">
          <a:xfrm>
            <a:off x="6436979" y="3651870"/>
            <a:ext cx="1445230" cy="5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8344" y="1522316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 smtClean="0">
                <a:latin typeface="Cambria" panose="02040503050406030204" pitchFamily="18" charset="0"/>
              </a:rPr>
              <a:t>Star India</a:t>
            </a:r>
            <a:endParaRPr lang="en-US" sz="1700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https://vignette1.wikia.nocookie.net/logopedia/images/5/5b/Hot_Star_Logo.png/revision/latest?cb=2017030404105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3840" r="6514" b="10969"/>
          <a:stretch/>
        </p:blipFill>
        <p:spPr bwMode="auto">
          <a:xfrm>
            <a:off x="7380312" y="1507182"/>
            <a:ext cx="372244" cy="3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93610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Service Differentiation in Mobile Video Apps – Where is it Useful?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4083918"/>
          </a:xfrm>
        </p:spPr>
        <p:txBody>
          <a:bodyPr>
            <a:noAutofit/>
          </a:bodyPr>
          <a:lstStyle/>
          <a:p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Multiple devices, playing different 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types of videos, connected to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single router (or tethered to a phone)</a:t>
            </a:r>
            <a:b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gateway device</a:t>
            </a:r>
          </a:p>
          <a:p>
            <a:endParaRPr lang="en-IN" sz="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Sharing of fixed (low) bandwidth</a:t>
            </a:r>
          </a:p>
          <a:p>
            <a:endParaRPr lang="en-IN" sz="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IN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Some such scenarios:</a:t>
            </a:r>
          </a:p>
          <a:p>
            <a:pPr lvl="1">
              <a:spcBef>
                <a:spcPts val="0"/>
              </a:spcBef>
            </a:pP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Households</a:t>
            </a:r>
          </a:p>
          <a:p>
            <a:pPr lvl="1">
              <a:spcBef>
                <a:spcPts val="0"/>
              </a:spcBef>
            </a:pP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Academic/Enterprise Set-ups</a:t>
            </a:r>
          </a:p>
          <a:p>
            <a:pPr lvl="1">
              <a:spcBef>
                <a:spcPts val="0"/>
              </a:spcBef>
            </a:pPr>
            <a:r>
              <a:rPr lang="en-IN" sz="2000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Personal mobile hubs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IN" sz="8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Goal: Acceptable quality at all connected end-devices</a:t>
            </a:r>
            <a:endParaRPr lang="en-IN" sz="2400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9662"/>
            <a:ext cx="3544074" cy="23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63757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Personal Mobile Hub – Use-case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4200"/>
            <a:ext cx="8229600" cy="1819299"/>
          </a:xfrm>
        </p:spPr>
        <p:txBody>
          <a:bodyPr>
            <a:normAutofit lnSpcReduction="10000"/>
          </a:bodyPr>
          <a:lstStyle/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Same user on different video apps on different devices</a:t>
            </a:r>
          </a:p>
          <a:p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Tethered to the same hotspot, served by a </a:t>
            </a:r>
            <a:r>
              <a:rPr lang="en-IN" sz="20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Gateway Device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Examples:</a:t>
            </a:r>
            <a:r>
              <a:rPr lang="en-I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Remote tech/medical help, simulated movie dates</a:t>
            </a:r>
            <a:endParaRPr lang="en-IN" sz="2000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1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400" b="1" dirty="0" smtClean="0">
                <a:latin typeface="Cambria" panose="02040503050406030204" pitchFamily="18" charset="0"/>
              </a:rPr>
              <a:t>Can different bandwidths be allocated to the devices?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27060" r="2021" b="16649"/>
          <a:stretch/>
        </p:blipFill>
        <p:spPr bwMode="auto">
          <a:xfrm>
            <a:off x="971600" y="865539"/>
            <a:ext cx="7344816" cy="24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63757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The Problem Statement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3598"/>
            <a:ext cx="9036496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the presence of simultaneous traffic flows from a streaming video app and an interactive video app,</a:t>
            </a: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72" y="2427734"/>
            <a:ext cx="90364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the presence/absence of background non-video traffic,</a:t>
            </a: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604" y="3219822"/>
            <a:ext cx="9036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allocate bandwidth at the gateway device such that </a:t>
            </a:r>
            <a:b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IN" sz="2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experiences at both apps remain satisfactory</a:t>
            </a: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637579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Core Challenges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5566"/>
            <a:ext cx="9036496" cy="4176464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Core Research Challenge:</a:t>
            </a:r>
          </a:p>
          <a:p>
            <a:pPr marL="0" indent="0">
              <a:buNone/>
            </a:pPr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Question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 How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to classify traffic originating from different 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apps?</a:t>
            </a:r>
            <a:endParaRPr lang="en-IN" sz="24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Approach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 Attribute every single data packet to its origin app</a:t>
            </a:r>
            <a:endParaRPr lang="en-IN" sz="24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Core Implementation Challenge: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Question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 If the origin of traffic is known, how to achieve 	differentiation in terms of service?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Approach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 Intercept a packet, schedule it according to desired 	Quality of Service (QoS)</a:t>
            </a:r>
            <a:endParaRPr lang="en-IN" sz="24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IN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Resolving both challenges leads to the overall solution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64096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Traffic Classification in Mobile Apps:</a:t>
            </a:r>
            <a:b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Why not a Solved Problem?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93990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Traffic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classification relies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 identifying unique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signatures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Common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signatures used to identify desktop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applications: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Port number used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by an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application</a:t>
            </a:r>
          </a:p>
          <a:p>
            <a:pPr lvl="1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ost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address of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the server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Other protocol-specific identifiers in the network packets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IN" sz="2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Unique situation in case of mobile apps:</a:t>
            </a:r>
          </a:p>
          <a:p>
            <a:pPr lvl="1"/>
            <a:r>
              <a:rPr lang="en-IN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Port-based identification invalidated since 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most traffic </a:t>
            </a:r>
            <a:r>
              <a:rPr lang="en-IN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tunnelled over HTTP</a:t>
            </a:r>
          </a:p>
          <a:p>
            <a:pPr lvl="1"/>
            <a:r>
              <a:rPr lang="en-IN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Inspection for protocol-specific identifiers not possible on encrypted </a:t>
            </a:r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packets</a:t>
            </a:r>
          </a:p>
          <a:p>
            <a:pPr lvl="1"/>
            <a:r>
              <a:rPr lang="en-IN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Introduction of protocols like QUIC, which allow for end-to-end encryption 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endParaRPr lang="en-IN" sz="1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600" b="1" dirty="0" smtClean="0">
                <a:latin typeface="Cambria" panose="02040503050406030204" pitchFamily="18" charset="0"/>
              </a:rPr>
              <a:t>Traffic Classification in Mobile Apps a Non-Trivial Problem</a:t>
            </a:r>
          </a:p>
          <a:p>
            <a:pPr marL="0" indent="0">
              <a:buNone/>
            </a:pPr>
            <a:endParaRPr lang="en-IN" sz="24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6F1-523A-4401-9C51-D0A3BD9CE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1281</Words>
  <Application>Microsoft Office PowerPoint</Application>
  <PresentationFormat>On-screen Show (16:9)</PresentationFormat>
  <Paragraphs>460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geometric</vt:lpstr>
      <vt:lpstr>MoViDiff Enabling Service Differentiation for Mobile Video Apps  Speaker: Satadal Sengupta Indian Institute of Technology Kharagpur, India</vt:lpstr>
      <vt:lpstr>What is Service Differentiation?</vt:lpstr>
      <vt:lpstr>Why Mobile Video Apps?</vt:lpstr>
      <vt:lpstr>Types of Mobile Video Apps</vt:lpstr>
      <vt:lpstr>Service Differentiation in Mobile Video Apps – Where is it Useful?</vt:lpstr>
      <vt:lpstr>Personal Mobile Hub – Use-case</vt:lpstr>
      <vt:lpstr>The Problem Statement</vt:lpstr>
      <vt:lpstr>Core Challenges</vt:lpstr>
      <vt:lpstr>Traffic Classification in Mobile Apps: Why not a Solved Problem?</vt:lpstr>
      <vt:lpstr>Traffic Classification: Related Work</vt:lpstr>
      <vt:lpstr>Experimental In-Laboratory Setup</vt:lpstr>
      <vt:lpstr>Traffic Classification: Observations</vt:lpstr>
      <vt:lpstr>Traffic Classification: Packet-level Features</vt:lpstr>
      <vt:lpstr>Packet-size Distribution</vt:lpstr>
      <vt:lpstr>Packet-size Distribution: In Summary</vt:lpstr>
      <vt:lpstr>Inter Arrival Time (IAT) Distribution</vt:lpstr>
      <vt:lpstr>IAT Distribution: In Summary</vt:lpstr>
      <vt:lpstr>System Architecture</vt:lpstr>
      <vt:lpstr>System Architecture: App Identifier</vt:lpstr>
      <vt:lpstr>System Architecture: Flow Differentiator</vt:lpstr>
      <vt:lpstr>System Architecture: Flow Differentiator</vt:lpstr>
      <vt:lpstr>System Architecture: Service Differentiator</vt:lpstr>
      <vt:lpstr>Evaluation</vt:lpstr>
      <vt:lpstr>Evaluation</vt:lpstr>
      <vt:lpstr>Evaluation</vt:lpstr>
      <vt:lpstr>Evaluation</vt:lpstr>
      <vt:lpstr>Evaluation</vt:lpstr>
      <vt:lpstr>Conclusion</vt:lpstr>
      <vt:lpstr>Work in Progress: Can we do Better?</vt:lpstr>
      <vt:lpstr>Thank You!  Questions?</vt:lpstr>
      <vt:lpstr>Backup</vt:lpstr>
      <vt:lpstr>Is the Use-Case Practical?</vt:lpstr>
      <vt:lpstr>Packet-size Distribution: Streaming Video Apps</vt:lpstr>
      <vt:lpstr>Packet-size Distribution: Interactive Video Apps</vt:lpstr>
      <vt:lpstr>IAT Distribution: Streaming Video Apps</vt:lpstr>
      <vt:lpstr>IAT Distribution: Interactive Video Apps</vt:lpstr>
      <vt:lpstr>Evaluation</vt:lpstr>
      <vt:lpstr>Evaluation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MoViDiff Enabling Service Differentiation for Mobile Video Apps</dc:title>
  <dc:creator>MobileResearchLab-1</dc:creator>
  <cp:lastModifiedBy>MobileResearchLab-1</cp:lastModifiedBy>
  <cp:revision>191</cp:revision>
  <dcterms:created xsi:type="dcterms:W3CDTF">2016-12-02T08:44:05Z</dcterms:created>
  <dcterms:modified xsi:type="dcterms:W3CDTF">2017-05-08T15:08:41Z</dcterms:modified>
</cp:coreProperties>
</file>