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355" r:id="rId3"/>
    <p:sldId id="257" r:id="rId4"/>
    <p:sldId id="307" r:id="rId5"/>
    <p:sldId id="322" r:id="rId6"/>
    <p:sldId id="308" r:id="rId7"/>
    <p:sldId id="280" r:id="rId8"/>
    <p:sldId id="309" r:id="rId9"/>
    <p:sldId id="282" r:id="rId10"/>
    <p:sldId id="281" r:id="rId11"/>
    <p:sldId id="339" r:id="rId12"/>
    <p:sldId id="340" r:id="rId13"/>
    <p:sldId id="310" r:id="rId14"/>
    <p:sldId id="338" r:id="rId15"/>
    <p:sldId id="286" r:id="rId16"/>
    <p:sldId id="314" r:id="rId17"/>
    <p:sldId id="327" r:id="rId18"/>
    <p:sldId id="324" r:id="rId19"/>
    <p:sldId id="325" r:id="rId20"/>
    <p:sldId id="323" r:id="rId21"/>
    <p:sldId id="329" r:id="rId22"/>
    <p:sldId id="335" r:id="rId23"/>
    <p:sldId id="336" r:id="rId24"/>
    <p:sldId id="312" r:id="rId25"/>
    <p:sldId id="272" r:id="rId26"/>
    <p:sldId id="345" r:id="rId27"/>
    <p:sldId id="341" r:id="rId28"/>
    <p:sldId id="342" r:id="rId29"/>
    <p:sldId id="273" r:id="rId30"/>
    <p:sldId id="343" r:id="rId31"/>
    <p:sldId id="344" r:id="rId32"/>
    <p:sldId id="346" r:id="rId33"/>
    <p:sldId id="347" r:id="rId34"/>
    <p:sldId id="351" r:id="rId35"/>
    <p:sldId id="353" r:id="rId36"/>
    <p:sldId id="359" r:id="rId37"/>
    <p:sldId id="350" r:id="rId38"/>
    <p:sldId id="356" r:id="rId39"/>
    <p:sldId id="357" r:id="rId40"/>
    <p:sldId id="358" r:id="rId41"/>
    <p:sldId id="360" r:id="rId42"/>
    <p:sldId id="363" r:id="rId43"/>
    <p:sldId id="362" r:id="rId44"/>
    <p:sldId id="361" r:id="rId45"/>
    <p:sldId id="366" r:id="rId46"/>
    <p:sldId id="364" r:id="rId47"/>
    <p:sldId id="365" r:id="rId48"/>
    <p:sldId id="367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9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4788E-E315-6244-815A-E16532D0833D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3698C-CCAB-D044-A0A3-027874AE0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010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33D39-B23F-8146-A4CA-DECB1A71C3B8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D8E2C-6B5F-224B-B14E-A8BE0AA81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82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EACC-5F3F-B24E-93BC-F3B32A5C7659}" type="datetime1">
              <a:rPr lang="en-US" smtClean="0"/>
              <a:t>11/11/17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B68F-83D3-534F-B1E9-455E13C27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8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7FB6-3398-9F44-881E-F54450F0578D}" type="datetime1">
              <a:rPr lang="en-US" smtClean="0"/>
              <a:t>11/11/17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B68F-83D3-534F-B1E9-455E13C27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54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FDBA-D5E6-7F47-914A-22BE330EF57D}" type="datetime1">
              <a:rPr lang="en-US" smtClean="0"/>
              <a:t>11/11/17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B68F-83D3-534F-B1E9-455E13C27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7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AEE9-E090-3E4F-A7B8-6229B853EBF6}" type="datetime1">
              <a:rPr lang="en-US" smtClean="0"/>
              <a:t>11/11/17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B68F-83D3-534F-B1E9-455E13C27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6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EC74-66BD-8A44-8966-2E1B605C2BA8}" type="datetime1">
              <a:rPr lang="en-US" smtClean="0"/>
              <a:t>11/11/17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B68F-83D3-534F-B1E9-455E13C27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1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5BA2-1C7F-E440-ADF5-17666B8F8CFD}" type="datetime1">
              <a:rPr lang="en-US" smtClean="0"/>
              <a:t>11/11/17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B68F-83D3-534F-B1E9-455E13C27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4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5624-CA5B-3549-8ACD-5F29856EE243}" type="datetime1">
              <a:rPr lang="en-US" smtClean="0"/>
              <a:t>11/11/17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B68F-83D3-534F-B1E9-455E13C27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42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919D9-FBF9-6D4D-B57A-BB81278BBE6A}" type="datetime1">
              <a:rPr lang="en-US" smtClean="0"/>
              <a:t>11/11/17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B68F-83D3-534F-B1E9-455E13C27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1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8D90-98F4-5B48-8BF7-4A8C68C91C05}" type="datetime1">
              <a:rPr lang="en-US" smtClean="0"/>
              <a:t>11/11/17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B68F-83D3-534F-B1E9-455E13C27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8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E347-C748-274F-A76E-FC89669E993B}" type="datetime1">
              <a:rPr lang="en-US" smtClean="0"/>
              <a:t>11/11/17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B68F-83D3-534F-B1E9-455E13C27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7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7810-0E27-A44A-B9E5-12982B0399BA}" type="datetime1">
              <a:rPr lang="en-US" smtClean="0"/>
              <a:t>11/11/17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B68F-83D3-534F-B1E9-455E13C27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24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388D5-2C80-3E46-B364-15BB5856CD99}" type="datetime1">
              <a:rPr lang="en-US" smtClean="0"/>
              <a:t>11/11/17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DB68F-83D3-534F-B1E9-455E13C27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8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rijurekha@mpi-sws.or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206" y="3454400"/>
            <a:ext cx="8477250" cy="17526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" sz="2500" dirty="0" smtClean="0"/>
              <a:t>Siddharth </a:t>
            </a:r>
            <a:r>
              <a:rPr lang="en" sz="2500" dirty="0"/>
              <a:t>Singh, Vedant Nanda, </a:t>
            </a:r>
            <a:r>
              <a:rPr lang="en-US" sz="2500" dirty="0" smtClean="0"/>
              <a:t>Rijurekha </a:t>
            </a:r>
            <a:r>
              <a:rPr lang="en-US" sz="2500" dirty="0" err="1" smtClean="0"/>
              <a:t>Sen</a:t>
            </a:r>
            <a:r>
              <a:rPr lang="en-US" sz="2500" dirty="0" smtClean="0"/>
              <a:t>, </a:t>
            </a:r>
            <a:r>
              <a:rPr lang="en" sz="2500" dirty="0" smtClean="0"/>
              <a:t>Satadal </a:t>
            </a:r>
            <a:r>
              <a:rPr lang="en" sz="2500" dirty="0"/>
              <a:t>Sengupta, Ponnurangam Kumaraguru, Krishna P. </a:t>
            </a:r>
            <a:r>
              <a:rPr lang="en" sz="2500" dirty="0" smtClean="0"/>
              <a:t>Gummadi</a:t>
            </a:r>
            <a:endParaRPr lang="en-US" sz="2500" dirty="0" smtClean="0"/>
          </a:p>
          <a:p>
            <a:pPr lvl="0">
              <a:spcBef>
                <a:spcPts val="0"/>
              </a:spcBef>
            </a:pPr>
            <a:endParaRPr lang="en-US" sz="2500" dirty="0" smtClean="0"/>
          </a:p>
        </p:txBody>
      </p:sp>
      <p:pic>
        <p:nvPicPr>
          <p:cNvPr id="4" name="Picture 3" descr="Screenshot 2016-11-06 19.23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33" y="6118679"/>
            <a:ext cx="2895516" cy="620468"/>
          </a:xfrm>
          <a:prstGeom prst="rect">
            <a:avLst/>
          </a:prstGeom>
        </p:spPr>
      </p:pic>
      <p:pic>
        <p:nvPicPr>
          <p:cNvPr id="6" name="Picture 5" descr="Screenshot 2016-11-06 19.24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53" y="5588000"/>
            <a:ext cx="1062747" cy="1168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5750" y="1266468"/>
            <a:ext cx="86051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3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Leveraging Facebook’s Free Basics Engine for Web Service Deployment in Developing Regions</a:t>
            </a:r>
            <a:endParaRPr lang="en-US" dirty="0"/>
          </a:p>
        </p:txBody>
      </p:sp>
      <p:pic>
        <p:nvPicPr>
          <p:cNvPr id="11" name="Shape 57" descr="Image result for iiit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6092947"/>
            <a:ext cx="2911154" cy="64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5241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netPenetrationWorld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1" y="3461713"/>
            <a:ext cx="5254625" cy="25237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48698" y="5831597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Image from: https://commons.wikimedia.org/w/index.php?curid=19202338</a:t>
            </a:r>
            <a:endParaRPr lang="en-US" sz="1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-1539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Facebook’s Free Basics – where is it?</a:t>
            </a:r>
            <a:endParaRPr lang="en-US" dirty="0"/>
          </a:p>
        </p:txBody>
      </p:sp>
      <p:pic>
        <p:nvPicPr>
          <p:cNvPr id="11" name="Picture 10" descr="Screenshot 2016-11-06 16.38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75" y="989013"/>
            <a:ext cx="4555621" cy="27430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255129" y="3902093"/>
            <a:ext cx="3431671" cy="14186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#Internet users as  % of population International Telecommunications Union (2012).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3036" y="6202875"/>
            <a:ext cx="7766050" cy="60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Free Basics is targeted to countries with low Internet </a:t>
            </a:r>
            <a:r>
              <a:rPr lang="en-US" dirty="0" smtClean="0">
                <a:solidFill>
                  <a:schemeClr val="tx1"/>
                </a:solidFill>
              </a:rPr>
              <a:t>penetration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(and potentially of interest to the ICTD research community).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B68F-83D3-534F-B1E9-455E13C27810}" type="slidenum">
              <a:rPr lang="en-US" smtClean="0"/>
              <a:t>10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30201" y="1111250"/>
            <a:ext cx="4111625" cy="12858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63 countries in Asia, Africa,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South and Central America. </a:t>
            </a:r>
          </a:p>
        </p:txBody>
      </p:sp>
    </p:spTree>
    <p:extLst>
      <p:ext uri="{BB962C8B-B14F-4D97-AF65-F5344CB8AC3E}">
        <p14:creationId xmlns:p14="http://schemas.microsoft.com/office/powerpoint/2010/main" val="2935029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638"/>
            <a:ext cx="8229600" cy="1143000"/>
          </a:xfrm>
        </p:spPr>
        <p:txBody>
          <a:bodyPr/>
          <a:lstStyle/>
          <a:p>
            <a:r>
              <a:rPr lang="en-US" dirty="0" smtClean="0"/>
              <a:t>&amp; our three research questions</a:t>
            </a:r>
            <a:endParaRPr lang="en-US" dirty="0"/>
          </a:p>
        </p:txBody>
      </p:sp>
      <p:pic>
        <p:nvPicPr>
          <p:cNvPr id="10" name="Picture 9" descr="free-foo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" y="195263"/>
            <a:ext cx="1074691" cy="78898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B68F-83D3-534F-B1E9-455E13C278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31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638"/>
            <a:ext cx="8229600" cy="1143000"/>
          </a:xfrm>
        </p:spPr>
        <p:txBody>
          <a:bodyPr/>
          <a:lstStyle/>
          <a:p>
            <a:r>
              <a:rPr lang="en-US" dirty="0" smtClean="0"/>
              <a:t>&amp; our three research questions</a:t>
            </a:r>
            <a:endParaRPr lang="en-US" dirty="0"/>
          </a:p>
        </p:txBody>
      </p:sp>
      <p:pic>
        <p:nvPicPr>
          <p:cNvPr id="5" name="Picture 4" descr="men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44" y="1682750"/>
            <a:ext cx="1881188" cy="1254125"/>
          </a:xfrm>
          <a:prstGeom prst="rect">
            <a:avLst/>
          </a:prstGeom>
        </p:spPr>
      </p:pic>
      <p:pic>
        <p:nvPicPr>
          <p:cNvPr id="10" name="Picture 9" descr="free-foo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" y="195263"/>
            <a:ext cx="1074691" cy="7889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11150" y="1952625"/>
            <a:ext cx="2571749" cy="635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I. What is on the menu?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38749" y="1819275"/>
            <a:ext cx="3559457" cy="1026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#</a:t>
            </a:r>
            <a:r>
              <a:rPr lang="en-US" dirty="0" smtClean="0">
                <a:solidFill>
                  <a:schemeClr val="tx1"/>
                </a:solidFill>
              </a:rPr>
              <a:t> of free services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category of free services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B68F-83D3-534F-B1E9-455E13C278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91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638"/>
            <a:ext cx="8229600" cy="1143000"/>
          </a:xfrm>
        </p:spPr>
        <p:txBody>
          <a:bodyPr/>
          <a:lstStyle/>
          <a:p>
            <a:r>
              <a:rPr lang="en-US" dirty="0" smtClean="0"/>
              <a:t>&amp; our three research questions</a:t>
            </a:r>
            <a:endParaRPr lang="en-US" dirty="0"/>
          </a:p>
        </p:txBody>
      </p:sp>
      <p:pic>
        <p:nvPicPr>
          <p:cNvPr id="5" name="Picture 4" descr="men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44" y="1682750"/>
            <a:ext cx="1881188" cy="1254125"/>
          </a:xfrm>
          <a:prstGeom prst="rect">
            <a:avLst/>
          </a:prstGeom>
        </p:spPr>
      </p:pic>
      <p:pic>
        <p:nvPicPr>
          <p:cNvPr id="8" name="Picture 7" descr="Screenshot 2016-11-06 17.05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705" y="3176505"/>
            <a:ext cx="1199738" cy="1417638"/>
          </a:xfrm>
          <a:prstGeom prst="rect">
            <a:avLst/>
          </a:prstGeom>
        </p:spPr>
      </p:pic>
      <p:pic>
        <p:nvPicPr>
          <p:cNvPr id="10" name="Picture 9" descr="free-foo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" y="195263"/>
            <a:ext cx="1074691" cy="7889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11150" y="1952625"/>
            <a:ext cx="2571749" cy="635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I. What is on the menu?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1150" y="3603624"/>
            <a:ext cx="2571750" cy="60325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II. How to become a chef or waiter here?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38749" y="3381374"/>
            <a:ext cx="3575332" cy="8914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Experience Facebook’s gatekeeping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procedure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38749" y="1819275"/>
            <a:ext cx="3559457" cy="1026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#</a:t>
            </a:r>
            <a:r>
              <a:rPr lang="en-US" dirty="0" smtClean="0">
                <a:solidFill>
                  <a:schemeClr val="tx1"/>
                </a:solidFill>
              </a:rPr>
              <a:t> of free services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category of free services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B68F-83D3-534F-B1E9-455E13C278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08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638"/>
            <a:ext cx="8229600" cy="1143000"/>
          </a:xfrm>
        </p:spPr>
        <p:txBody>
          <a:bodyPr/>
          <a:lstStyle/>
          <a:p>
            <a:r>
              <a:rPr lang="en-US" dirty="0" smtClean="0"/>
              <a:t>&amp; our three research questions</a:t>
            </a:r>
            <a:endParaRPr lang="en-US" dirty="0"/>
          </a:p>
        </p:txBody>
      </p:sp>
      <p:pic>
        <p:nvPicPr>
          <p:cNvPr id="5" name="Picture 4" descr="men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44" y="1682750"/>
            <a:ext cx="1881188" cy="1254125"/>
          </a:xfrm>
          <a:prstGeom prst="rect">
            <a:avLst/>
          </a:prstGeom>
        </p:spPr>
      </p:pic>
      <p:pic>
        <p:nvPicPr>
          <p:cNvPr id="8" name="Picture 7" descr="Screenshot 2016-11-06 17.05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705" y="3176505"/>
            <a:ext cx="1199738" cy="1417638"/>
          </a:xfrm>
          <a:prstGeom prst="rect">
            <a:avLst/>
          </a:prstGeom>
        </p:spPr>
      </p:pic>
      <p:pic>
        <p:nvPicPr>
          <p:cNvPr id="10" name="Picture 9" descr="free-foo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" y="195263"/>
            <a:ext cx="1074691" cy="7889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11150" y="1952625"/>
            <a:ext cx="2571749" cy="635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I. What is on the menu?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1150" y="3603624"/>
            <a:ext cx="2571750" cy="60325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II. How to become a chef or waiter here?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1152" y="5246682"/>
            <a:ext cx="2830892" cy="7591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III. Who are the visitors in this restaurant?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38749" y="3381374"/>
            <a:ext cx="3575332" cy="8914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Experience Facebook’s gatekeeping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procedure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38749" y="5216255"/>
            <a:ext cx="3559458" cy="78955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what countries, demographics and interests do they have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38749" y="1819275"/>
            <a:ext cx="3559457" cy="1026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#</a:t>
            </a:r>
            <a:r>
              <a:rPr lang="en-US" dirty="0" smtClean="0">
                <a:solidFill>
                  <a:schemeClr val="tx1"/>
                </a:solidFill>
              </a:rPr>
              <a:t> of free services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category of free services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B68F-83D3-534F-B1E9-455E13C27810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 descr="custom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788" y="4878450"/>
            <a:ext cx="1283573" cy="135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85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013"/>
            <a:ext cx="8229600" cy="820737"/>
          </a:xfrm>
        </p:spPr>
        <p:txBody>
          <a:bodyPr/>
          <a:lstStyle/>
          <a:p>
            <a:r>
              <a:rPr lang="en-US" dirty="0" smtClean="0"/>
              <a:t>Measurement methodology</a:t>
            </a:r>
            <a:endParaRPr lang="en-US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B68F-83D3-534F-B1E9-455E13C278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36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013"/>
            <a:ext cx="8229600" cy="820737"/>
          </a:xfrm>
        </p:spPr>
        <p:txBody>
          <a:bodyPr/>
          <a:lstStyle/>
          <a:p>
            <a:r>
              <a:rPr lang="en-US" dirty="0" smtClean="0"/>
              <a:t>Measurement methodology</a:t>
            </a:r>
            <a:endParaRPr lang="en-US" dirty="0"/>
          </a:p>
        </p:txBody>
      </p:sp>
      <p:pic>
        <p:nvPicPr>
          <p:cNvPr id="6" name="Picture 5" descr="phon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810" y="2250667"/>
            <a:ext cx="819150" cy="80962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575627" y="3077754"/>
            <a:ext cx="1206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USER MOBILE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B68F-83D3-534F-B1E9-455E13C27810}" type="slidenum">
              <a:rPr lang="en-US" smtClean="0"/>
              <a:t>16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40322" y="1578498"/>
            <a:ext cx="2318127" cy="6721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rchitecture, according to Facebook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481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013"/>
            <a:ext cx="8229600" cy="820737"/>
          </a:xfrm>
        </p:spPr>
        <p:txBody>
          <a:bodyPr/>
          <a:lstStyle/>
          <a:p>
            <a:r>
              <a:rPr lang="en-US" dirty="0" smtClean="0"/>
              <a:t>Measurement methodology</a:t>
            </a:r>
            <a:endParaRPr lang="en-US" dirty="0"/>
          </a:p>
        </p:txBody>
      </p:sp>
      <p:pic>
        <p:nvPicPr>
          <p:cNvPr id="6" name="Picture 5" descr="phon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810" y="2250667"/>
            <a:ext cx="819150" cy="80962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575627" y="3077754"/>
            <a:ext cx="1206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USER MOBILE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B68F-83D3-534F-B1E9-455E13C27810}" type="slidenum">
              <a:rPr lang="en-US" smtClean="0"/>
              <a:t>17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40322" y="1578498"/>
            <a:ext cx="2318127" cy="6721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rchitecture, according to Facebook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pakistan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2" y="3385530"/>
            <a:ext cx="2357438" cy="3472469"/>
          </a:xfrm>
          <a:prstGeom prst="rect">
            <a:avLst/>
          </a:prstGeom>
        </p:spPr>
      </p:pic>
      <p:pic>
        <p:nvPicPr>
          <p:cNvPr id="5" name="Picture 4" descr="pakistan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25" y="3385530"/>
            <a:ext cx="2363381" cy="3472470"/>
          </a:xfrm>
          <a:prstGeom prst="rect">
            <a:avLst/>
          </a:prstGeom>
        </p:spPr>
      </p:pic>
      <p:pic>
        <p:nvPicPr>
          <p:cNvPr id="7" name="Picture 6" descr="philippines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575" y="3385530"/>
            <a:ext cx="2527300" cy="34724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52625" y="5873750"/>
            <a:ext cx="829307" cy="714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4768127" y="4889500"/>
            <a:ext cx="829307" cy="714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29142" y="4175125"/>
            <a:ext cx="829307" cy="714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79784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013"/>
            <a:ext cx="8229600" cy="820737"/>
          </a:xfrm>
        </p:spPr>
        <p:txBody>
          <a:bodyPr/>
          <a:lstStyle/>
          <a:p>
            <a:r>
              <a:rPr lang="en-US" dirty="0" smtClean="0"/>
              <a:t>Measurement methodology</a:t>
            </a:r>
            <a:endParaRPr lang="en-US" dirty="0"/>
          </a:p>
        </p:txBody>
      </p:sp>
      <p:pic>
        <p:nvPicPr>
          <p:cNvPr id="6" name="Picture 5" descr="phon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810" y="2250667"/>
            <a:ext cx="819150" cy="809625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stCxn id="6" idx="3"/>
          </p:cNvCxnSpPr>
          <p:nvPr/>
        </p:nvCxnSpPr>
        <p:spPr>
          <a:xfrm>
            <a:off x="2454960" y="2655480"/>
            <a:ext cx="118722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75627" y="3077754"/>
            <a:ext cx="1206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USER MOBILE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65239" y="2147481"/>
            <a:ext cx="958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CELLULAR </a:t>
            </a:r>
          </a:p>
          <a:p>
            <a:pPr algn="ctr"/>
            <a:r>
              <a:rPr lang="en-US" sz="1400" b="1" dirty="0" smtClean="0"/>
              <a:t>PROVIDER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B68F-83D3-534F-B1E9-455E13C27810}" type="slidenum">
              <a:rPr lang="en-US" smtClean="0"/>
              <a:t>18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40322" y="1578498"/>
            <a:ext cx="2318127" cy="6721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rchitecture, according to Facebook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94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013"/>
            <a:ext cx="8229600" cy="820737"/>
          </a:xfrm>
        </p:spPr>
        <p:txBody>
          <a:bodyPr/>
          <a:lstStyle/>
          <a:p>
            <a:r>
              <a:rPr lang="en-US" dirty="0" smtClean="0"/>
              <a:t>Measurement methodology</a:t>
            </a:r>
            <a:endParaRPr lang="en-US" dirty="0"/>
          </a:p>
        </p:txBody>
      </p:sp>
      <p:pic>
        <p:nvPicPr>
          <p:cNvPr id="6" name="Picture 5" descr="phon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810" y="2250667"/>
            <a:ext cx="819150" cy="809625"/>
          </a:xfrm>
          <a:prstGeom prst="rect">
            <a:avLst/>
          </a:prstGeom>
        </p:spPr>
      </p:pic>
      <p:pic>
        <p:nvPicPr>
          <p:cNvPr id="14" name="Picture 13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309" y="2052231"/>
            <a:ext cx="857250" cy="1365804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stCxn id="6" idx="3"/>
          </p:cNvCxnSpPr>
          <p:nvPr/>
        </p:nvCxnSpPr>
        <p:spPr>
          <a:xfrm>
            <a:off x="2454960" y="2655480"/>
            <a:ext cx="118722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75627" y="3077754"/>
            <a:ext cx="1206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USER MOBILE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65239" y="2147481"/>
            <a:ext cx="958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CELLULAR </a:t>
            </a:r>
          </a:p>
          <a:p>
            <a:pPr algn="ctr"/>
            <a:r>
              <a:rPr lang="en-US" sz="1400" b="1" dirty="0" smtClean="0"/>
              <a:t>PROVIDER</a:t>
            </a:r>
            <a:endParaRPr lang="en-US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529042" y="3420654"/>
            <a:ext cx="1000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FACEBOOK </a:t>
            </a:r>
          </a:p>
          <a:p>
            <a:pPr algn="ctr"/>
            <a:r>
              <a:rPr lang="en-US" sz="1400" b="1" dirty="0" smtClean="0"/>
              <a:t>PROXY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B68F-83D3-534F-B1E9-455E13C27810}" type="slidenum">
              <a:rPr lang="en-US" smtClean="0"/>
              <a:t>19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40322" y="1578498"/>
            <a:ext cx="2318127" cy="6721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rchitecture, according to Facebook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883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206" y="3454400"/>
            <a:ext cx="8477250" cy="1752600"/>
          </a:xfrm>
        </p:spPr>
        <p:txBody>
          <a:bodyPr>
            <a:normAutofit fontScale="77500" lnSpcReduction="20000"/>
          </a:bodyPr>
          <a:lstStyle/>
          <a:p>
            <a:pPr lvl="0">
              <a:spcBef>
                <a:spcPts val="0"/>
              </a:spcBef>
            </a:pPr>
            <a:r>
              <a:rPr lang="en" dirty="0" smtClean="0"/>
              <a:t>Siddharth </a:t>
            </a:r>
            <a:r>
              <a:rPr lang="en" dirty="0"/>
              <a:t>Singh, Vedant Nanda, </a:t>
            </a:r>
            <a:r>
              <a:rPr lang="en-US" dirty="0" smtClean="0"/>
              <a:t>Rijurekha </a:t>
            </a:r>
            <a:r>
              <a:rPr lang="en-US" dirty="0" err="1" smtClean="0"/>
              <a:t>Sen</a:t>
            </a:r>
            <a:r>
              <a:rPr lang="en-US" dirty="0" smtClean="0"/>
              <a:t>, </a:t>
            </a:r>
            <a:r>
              <a:rPr lang="en" dirty="0" smtClean="0"/>
              <a:t>Satadal </a:t>
            </a:r>
            <a:r>
              <a:rPr lang="en" dirty="0"/>
              <a:t>Sengupta, Ponnurangam Kumaraguru, Krishna P. </a:t>
            </a:r>
            <a:r>
              <a:rPr lang="en" dirty="0" smtClean="0"/>
              <a:t>Gummadi</a:t>
            </a:r>
            <a:endParaRPr lang="en-US" dirty="0" smtClean="0"/>
          </a:p>
          <a:p>
            <a:pPr lvl="0">
              <a:spcBef>
                <a:spcPts val="0"/>
              </a:spcBef>
            </a:pPr>
            <a:endParaRPr lang="en-US" dirty="0" smtClean="0"/>
          </a:p>
          <a:p>
            <a:pPr lvl="0">
              <a:spcBef>
                <a:spcPts val="0"/>
              </a:spcBef>
            </a:pPr>
            <a:r>
              <a:rPr lang="en-US" dirty="0" smtClean="0"/>
              <a:t>Presented </a:t>
            </a:r>
            <a:r>
              <a:rPr lang="en-US" dirty="0" smtClean="0"/>
              <a:t>by: </a:t>
            </a:r>
            <a:r>
              <a:rPr lang="en-US" dirty="0" err="1" smtClean="0"/>
              <a:t>Zaid</a:t>
            </a:r>
            <a:r>
              <a:rPr lang="en-US" dirty="0" smtClean="0"/>
              <a:t> Ahmed </a:t>
            </a:r>
          </a:p>
          <a:p>
            <a:pPr lvl="0">
              <a:spcBef>
                <a:spcPts val="0"/>
              </a:spcBef>
            </a:pPr>
            <a:r>
              <a:rPr lang="en-US" sz="2100" dirty="0" smtClean="0"/>
              <a:t>(who helped with many of the </a:t>
            </a:r>
            <a:r>
              <a:rPr lang="en-US" sz="2100" dirty="0" smtClean="0"/>
              <a:t>experiments here and is a co-author in two related papers)</a:t>
            </a:r>
            <a:endParaRPr lang="en" sz="2100" dirty="0"/>
          </a:p>
        </p:txBody>
      </p:sp>
      <p:pic>
        <p:nvPicPr>
          <p:cNvPr id="4" name="Picture 3" descr="Screenshot 2016-11-06 19.23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33" y="6118679"/>
            <a:ext cx="2895516" cy="620468"/>
          </a:xfrm>
          <a:prstGeom prst="rect">
            <a:avLst/>
          </a:prstGeom>
        </p:spPr>
      </p:pic>
      <p:pic>
        <p:nvPicPr>
          <p:cNvPr id="6" name="Picture 5" descr="Screenshot 2016-11-06 19.24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53" y="5588000"/>
            <a:ext cx="1062747" cy="1168400"/>
          </a:xfrm>
          <a:prstGeom prst="rect">
            <a:avLst/>
          </a:prstGeom>
        </p:spPr>
      </p:pic>
      <p:pic>
        <p:nvPicPr>
          <p:cNvPr id="7" name="Picture 6" descr="lum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493" y="5533152"/>
            <a:ext cx="1508125" cy="12336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5750" y="1266468"/>
            <a:ext cx="86051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3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Leveraging Facebook’s Free Basics Engine for Web Service Deployment in Developing Regions</a:t>
            </a:r>
            <a:endParaRPr lang="en-US" dirty="0"/>
          </a:p>
        </p:txBody>
      </p:sp>
      <p:pic>
        <p:nvPicPr>
          <p:cNvPr id="11" name="Shape 57" descr="Image result for iiit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750" y="6092947"/>
            <a:ext cx="2911154" cy="64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8590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013"/>
            <a:ext cx="8229600" cy="820737"/>
          </a:xfrm>
        </p:spPr>
        <p:txBody>
          <a:bodyPr/>
          <a:lstStyle/>
          <a:p>
            <a:r>
              <a:rPr lang="en-US" dirty="0" smtClean="0"/>
              <a:t>Measurement methodology</a:t>
            </a:r>
            <a:endParaRPr lang="en-US" dirty="0"/>
          </a:p>
        </p:txBody>
      </p:sp>
      <p:pic>
        <p:nvPicPr>
          <p:cNvPr id="6" name="Picture 5" descr="phon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810" y="2250667"/>
            <a:ext cx="819150" cy="809625"/>
          </a:xfrm>
          <a:prstGeom prst="rect">
            <a:avLst/>
          </a:prstGeom>
        </p:spPr>
      </p:pic>
      <p:pic>
        <p:nvPicPr>
          <p:cNvPr id="14" name="Picture 13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309" y="2052231"/>
            <a:ext cx="857250" cy="1365804"/>
          </a:xfrm>
          <a:prstGeom prst="rect">
            <a:avLst/>
          </a:prstGeom>
        </p:spPr>
      </p:pic>
      <p:pic>
        <p:nvPicPr>
          <p:cNvPr id="15" name="Picture 14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04" y="1019094"/>
            <a:ext cx="857250" cy="1365804"/>
          </a:xfrm>
          <a:prstGeom prst="rect">
            <a:avLst/>
          </a:prstGeom>
        </p:spPr>
      </p:pic>
      <p:pic>
        <p:nvPicPr>
          <p:cNvPr id="16" name="Picture 15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04" y="2343069"/>
            <a:ext cx="857250" cy="1365804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stCxn id="6" idx="3"/>
          </p:cNvCxnSpPr>
          <p:nvPr/>
        </p:nvCxnSpPr>
        <p:spPr>
          <a:xfrm>
            <a:off x="2454960" y="2655480"/>
            <a:ext cx="118722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502722" y="1889125"/>
            <a:ext cx="593612" cy="53775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02722" y="2807880"/>
            <a:ext cx="593612" cy="33193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75627" y="3077754"/>
            <a:ext cx="1206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USER MOBILE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65239" y="2147481"/>
            <a:ext cx="958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CELLULAR </a:t>
            </a:r>
          </a:p>
          <a:p>
            <a:pPr algn="ctr"/>
            <a:r>
              <a:rPr lang="en-US" sz="1400" b="1" dirty="0" smtClean="0"/>
              <a:t>PROVIDER</a:t>
            </a:r>
            <a:endParaRPr lang="en-US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529042" y="3420654"/>
            <a:ext cx="1000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FACEBOOK </a:t>
            </a:r>
          </a:p>
          <a:p>
            <a:pPr algn="ctr"/>
            <a:r>
              <a:rPr lang="en-US" sz="1400" b="1" dirty="0" smtClean="0"/>
              <a:t>PROXY</a:t>
            </a:r>
            <a:endParaRPr lang="en-US" sz="1400" b="1" dirty="0"/>
          </a:p>
        </p:txBody>
      </p:sp>
      <p:pic>
        <p:nvPicPr>
          <p:cNvPr id="29" name="Picture 28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04" y="3708873"/>
            <a:ext cx="857250" cy="1365804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4502722" y="3252067"/>
            <a:ext cx="593612" cy="63372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6200000">
            <a:off x="5750059" y="138265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BBC</a:t>
            </a:r>
          </a:p>
        </p:txBody>
      </p:sp>
      <p:sp>
        <p:nvSpPr>
          <p:cNvPr id="34" name="TextBox 33"/>
          <p:cNvSpPr txBox="1"/>
          <p:nvPr/>
        </p:nvSpPr>
        <p:spPr>
          <a:xfrm rot="16200000">
            <a:off x="5715542" y="2739904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BING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5514029" y="4144135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WIKIPEDIA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55060" y="5119577"/>
            <a:ext cx="1230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WEBSERVICES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B68F-83D3-534F-B1E9-455E13C27810}" type="slidenum">
              <a:rPr lang="en-US" smtClean="0"/>
              <a:t>20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40322" y="1578498"/>
            <a:ext cx="2318127" cy="6721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rchitecture, according to Facebook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64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3"/>
            <a:ext cx="8229600" cy="6778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Challenging to measure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91325" y="5721350"/>
            <a:ext cx="2133600" cy="365125"/>
          </a:xfrm>
        </p:spPr>
        <p:txBody>
          <a:bodyPr/>
          <a:lstStyle/>
          <a:p>
            <a:fld id="{FC7DB68F-83D3-534F-B1E9-455E13C27810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 descr="Screenshot 2016-11-06 16.38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873125"/>
            <a:ext cx="86868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30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3"/>
            <a:ext cx="8229600" cy="6778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Challenging to measure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91325" y="5721350"/>
            <a:ext cx="2133600" cy="365125"/>
          </a:xfrm>
        </p:spPr>
        <p:txBody>
          <a:bodyPr/>
          <a:lstStyle/>
          <a:p>
            <a:fld id="{FC7DB68F-83D3-534F-B1E9-455E13C27810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 descr="Screenshot 2016-11-06 16.38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873125"/>
            <a:ext cx="8686800" cy="5054600"/>
          </a:xfrm>
          <a:prstGeom prst="rect">
            <a:avLst/>
          </a:prstGeom>
        </p:spPr>
      </p:pic>
      <p:pic>
        <p:nvPicPr>
          <p:cNvPr id="6" name="Picture 5" descr="Screenshot 2016-11-10 10.07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3522538"/>
            <a:ext cx="1460500" cy="381000"/>
          </a:xfrm>
          <a:prstGeom prst="rect">
            <a:avLst/>
          </a:prstGeom>
        </p:spPr>
      </p:pic>
      <p:pic>
        <p:nvPicPr>
          <p:cNvPr id="7" name="Picture 6" descr="Screenshot 2016-11-10 10.07.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945" y="4841625"/>
            <a:ext cx="1117600" cy="419100"/>
          </a:xfrm>
          <a:prstGeom prst="rect">
            <a:avLst/>
          </a:prstGeom>
        </p:spPr>
      </p:pic>
      <p:pic>
        <p:nvPicPr>
          <p:cNvPr id="8" name="Picture 7" descr="Screenshot 2016-11-10 10.07.4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00" y="3932113"/>
            <a:ext cx="1104900" cy="457200"/>
          </a:xfrm>
          <a:prstGeom prst="rect">
            <a:avLst/>
          </a:prstGeom>
        </p:spPr>
      </p:pic>
      <p:pic>
        <p:nvPicPr>
          <p:cNvPr id="9" name="Picture 8" descr="Screenshot 2016-11-10 10.08.0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945" y="5276850"/>
            <a:ext cx="647700" cy="444500"/>
          </a:xfrm>
          <a:prstGeom prst="rect">
            <a:avLst/>
          </a:prstGeom>
        </p:spPr>
      </p:pic>
      <p:pic>
        <p:nvPicPr>
          <p:cNvPr id="10" name="Picture 9" descr="Screenshot 2016-11-10 10.08.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4179763"/>
            <a:ext cx="609600" cy="419100"/>
          </a:xfrm>
          <a:prstGeom prst="rect">
            <a:avLst/>
          </a:prstGeom>
        </p:spPr>
      </p:pic>
      <p:pic>
        <p:nvPicPr>
          <p:cNvPr id="11" name="Picture 10" descr="Screenshot 2016-11-10 10.08.2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0" y="5394325"/>
            <a:ext cx="1892300" cy="495300"/>
          </a:xfrm>
          <a:prstGeom prst="rect">
            <a:avLst/>
          </a:prstGeom>
        </p:spPr>
      </p:pic>
      <p:pic>
        <p:nvPicPr>
          <p:cNvPr id="12" name="Picture 11" descr="Screenshot 2016-11-10 10.08.4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3175000"/>
            <a:ext cx="1612900" cy="431800"/>
          </a:xfrm>
          <a:prstGeom prst="rect">
            <a:avLst/>
          </a:prstGeom>
        </p:spPr>
      </p:pic>
      <p:pic>
        <p:nvPicPr>
          <p:cNvPr id="13" name="Picture 12" descr="Screenshot 2016-11-10 10.08.49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945" y="5721350"/>
            <a:ext cx="1308100" cy="508000"/>
          </a:xfrm>
          <a:prstGeom prst="rect">
            <a:avLst/>
          </a:prstGeom>
        </p:spPr>
      </p:pic>
      <p:pic>
        <p:nvPicPr>
          <p:cNvPr id="14" name="Picture 13" descr="Screenshot 2016-11-10 10.09.05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4424237"/>
            <a:ext cx="952500" cy="406400"/>
          </a:xfrm>
          <a:prstGeom prst="rect">
            <a:avLst/>
          </a:prstGeom>
        </p:spPr>
      </p:pic>
      <p:pic>
        <p:nvPicPr>
          <p:cNvPr id="15" name="Picture 14" descr="Screenshot 2016-11-10 10.09.17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4621087"/>
            <a:ext cx="1473200" cy="419100"/>
          </a:xfrm>
          <a:prstGeom prst="rect">
            <a:avLst/>
          </a:prstGeom>
        </p:spPr>
      </p:pic>
      <p:pic>
        <p:nvPicPr>
          <p:cNvPr id="16" name="Picture 15" descr="Screenshot 2016-11-10 10.09.29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5063606"/>
            <a:ext cx="1473200" cy="394237"/>
          </a:xfrm>
          <a:prstGeom prst="rect">
            <a:avLst/>
          </a:prstGeom>
        </p:spPr>
      </p:pic>
      <p:pic>
        <p:nvPicPr>
          <p:cNvPr id="17" name="Picture 16" descr="Screenshot 2016-11-10 10.09.50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645" y="5276850"/>
            <a:ext cx="775855" cy="444500"/>
          </a:xfrm>
          <a:prstGeom prst="rect">
            <a:avLst/>
          </a:prstGeom>
        </p:spPr>
      </p:pic>
      <p:pic>
        <p:nvPicPr>
          <p:cNvPr id="18" name="Picture 17" descr="Screenshot 2016-11-10 10.10.01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894137"/>
            <a:ext cx="1270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0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3"/>
            <a:ext cx="8229600" cy="6778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Challenging to measure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91325" y="5721350"/>
            <a:ext cx="2133600" cy="365125"/>
          </a:xfrm>
        </p:spPr>
        <p:txBody>
          <a:bodyPr/>
          <a:lstStyle/>
          <a:p>
            <a:fld id="{FC7DB68F-83D3-534F-B1E9-455E13C27810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 descr="Screenshot 2016-11-06 16.38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873125"/>
            <a:ext cx="8686800" cy="5054600"/>
          </a:xfrm>
          <a:prstGeom prst="rect">
            <a:avLst/>
          </a:prstGeom>
        </p:spPr>
      </p:pic>
      <p:pic>
        <p:nvPicPr>
          <p:cNvPr id="6" name="Picture 5" descr="Screenshot 2016-11-10 10.07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3522538"/>
            <a:ext cx="1460500" cy="381000"/>
          </a:xfrm>
          <a:prstGeom prst="rect">
            <a:avLst/>
          </a:prstGeom>
        </p:spPr>
      </p:pic>
      <p:pic>
        <p:nvPicPr>
          <p:cNvPr id="7" name="Picture 6" descr="Screenshot 2016-11-10 10.07.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945" y="4841625"/>
            <a:ext cx="1117600" cy="419100"/>
          </a:xfrm>
          <a:prstGeom prst="rect">
            <a:avLst/>
          </a:prstGeom>
        </p:spPr>
      </p:pic>
      <p:pic>
        <p:nvPicPr>
          <p:cNvPr id="8" name="Picture 7" descr="Screenshot 2016-11-10 10.07.4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00" y="3932113"/>
            <a:ext cx="1104900" cy="457200"/>
          </a:xfrm>
          <a:prstGeom prst="rect">
            <a:avLst/>
          </a:prstGeom>
        </p:spPr>
      </p:pic>
      <p:pic>
        <p:nvPicPr>
          <p:cNvPr id="9" name="Picture 8" descr="Screenshot 2016-11-10 10.08.0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945" y="5276850"/>
            <a:ext cx="647700" cy="444500"/>
          </a:xfrm>
          <a:prstGeom prst="rect">
            <a:avLst/>
          </a:prstGeom>
        </p:spPr>
      </p:pic>
      <p:pic>
        <p:nvPicPr>
          <p:cNvPr id="10" name="Picture 9" descr="Screenshot 2016-11-10 10.08.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4179763"/>
            <a:ext cx="609600" cy="419100"/>
          </a:xfrm>
          <a:prstGeom prst="rect">
            <a:avLst/>
          </a:prstGeom>
        </p:spPr>
      </p:pic>
      <p:pic>
        <p:nvPicPr>
          <p:cNvPr id="11" name="Picture 10" descr="Screenshot 2016-11-10 10.08.2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0" y="5394325"/>
            <a:ext cx="1892300" cy="495300"/>
          </a:xfrm>
          <a:prstGeom prst="rect">
            <a:avLst/>
          </a:prstGeom>
        </p:spPr>
      </p:pic>
      <p:pic>
        <p:nvPicPr>
          <p:cNvPr id="12" name="Picture 11" descr="Screenshot 2016-11-10 10.08.4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3175000"/>
            <a:ext cx="1612900" cy="431800"/>
          </a:xfrm>
          <a:prstGeom prst="rect">
            <a:avLst/>
          </a:prstGeom>
        </p:spPr>
      </p:pic>
      <p:pic>
        <p:nvPicPr>
          <p:cNvPr id="13" name="Picture 12" descr="Screenshot 2016-11-10 10.08.49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945" y="5721350"/>
            <a:ext cx="1308100" cy="508000"/>
          </a:xfrm>
          <a:prstGeom prst="rect">
            <a:avLst/>
          </a:prstGeom>
        </p:spPr>
      </p:pic>
      <p:pic>
        <p:nvPicPr>
          <p:cNvPr id="14" name="Picture 13" descr="Screenshot 2016-11-10 10.09.05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4424237"/>
            <a:ext cx="952500" cy="406400"/>
          </a:xfrm>
          <a:prstGeom prst="rect">
            <a:avLst/>
          </a:prstGeom>
        </p:spPr>
      </p:pic>
      <p:pic>
        <p:nvPicPr>
          <p:cNvPr id="15" name="Picture 14" descr="Screenshot 2016-11-10 10.09.17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4621087"/>
            <a:ext cx="1473200" cy="419100"/>
          </a:xfrm>
          <a:prstGeom prst="rect">
            <a:avLst/>
          </a:prstGeom>
        </p:spPr>
      </p:pic>
      <p:pic>
        <p:nvPicPr>
          <p:cNvPr id="16" name="Picture 15" descr="Screenshot 2016-11-10 10.09.29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5063606"/>
            <a:ext cx="1473200" cy="394237"/>
          </a:xfrm>
          <a:prstGeom prst="rect">
            <a:avLst/>
          </a:prstGeom>
        </p:spPr>
      </p:pic>
      <p:pic>
        <p:nvPicPr>
          <p:cNvPr id="17" name="Picture 16" descr="Screenshot 2016-11-10 10.09.50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645" y="5276850"/>
            <a:ext cx="775855" cy="444500"/>
          </a:xfrm>
          <a:prstGeom prst="rect">
            <a:avLst/>
          </a:prstGeom>
        </p:spPr>
      </p:pic>
      <p:pic>
        <p:nvPicPr>
          <p:cNvPr id="18" name="Picture 17" descr="Screenshot 2016-11-10 10.10.01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894137"/>
            <a:ext cx="1270000" cy="4572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54000" y="3105835"/>
            <a:ext cx="8718550" cy="98991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Measurement needs to be in specific countries, with particular cellular connections.</a:t>
            </a:r>
          </a:p>
        </p:txBody>
      </p:sp>
    </p:spTree>
    <p:extLst>
      <p:ext uri="{BB962C8B-B14F-4D97-AF65-F5344CB8AC3E}">
        <p14:creationId xmlns:p14="http://schemas.microsoft.com/office/powerpoint/2010/main" val="2115588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013"/>
            <a:ext cx="8229600" cy="820737"/>
          </a:xfrm>
        </p:spPr>
        <p:txBody>
          <a:bodyPr/>
          <a:lstStyle/>
          <a:p>
            <a:r>
              <a:rPr lang="en-US" dirty="0" smtClean="0"/>
              <a:t>Measurement methodology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79188" y="3604821"/>
            <a:ext cx="3249854" cy="22129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Android app to automatically crawl Free Basics webpage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Participant recruitment in 15 countries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Collection of service lists in different languages, across months</a:t>
            </a:r>
          </a:p>
        </p:txBody>
      </p:sp>
      <p:pic>
        <p:nvPicPr>
          <p:cNvPr id="6" name="Picture 5" descr="phon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810" y="2250667"/>
            <a:ext cx="819150" cy="809625"/>
          </a:xfrm>
          <a:prstGeom prst="rect">
            <a:avLst/>
          </a:prstGeom>
        </p:spPr>
      </p:pic>
      <p:pic>
        <p:nvPicPr>
          <p:cNvPr id="14" name="Picture 13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309" y="2052231"/>
            <a:ext cx="857250" cy="1365804"/>
          </a:xfrm>
          <a:prstGeom prst="rect">
            <a:avLst/>
          </a:prstGeom>
        </p:spPr>
      </p:pic>
      <p:pic>
        <p:nvPicPr>
          <p:cNvPr id="15" name="Picture 14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04" y="1019094"/>
            <a:ext cx="857250" cy="1365804"/>
          </a:xfrm>
          <a:prstGeom prst="rect">
            <a:avLst/>
          </a:prstGeom>
        </p:spPr>
      </p:pic>
      <p:pic>
        <p:nvPicPr>
          <p:cNvPr id="16" name="Picture 15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04" y="2343069"/>
            <a:ext cx="857250" cy="1365804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stCxn id="6" idx="3"/>
          </p:cNvCxnSpPr>
          <p:nvPr/>
        </p:nvCxnSpPr>
        <p:spPr>
          <a:xfrm>
            <a:off x="2454960" y="2655480"/>
            <a:ext cx="118722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502722" y="1889125"/>
            <a:ext cx="593612" cy="53775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02722" y="2807880"/>
            <a:ext cx="593612" cy="33193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75627" y="3077754"/>
            <a:ext cx="1206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USER MOBILE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65239" y="2147481"/>
            <a:ext cx="958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CELLULAR </a:t>
            </a:r>
          </a:p>
          <a:p>
            <a:pPr algn="ctr"/>
            <a:r>
              <a:rPr lang="en-US" sz="1400" b="1" dirty="0" smtClean="0"/>
              <a:t>PROVIDER</a:t>
            </a:r>
            <a:endParaRPr lang="en-US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529042" y="3420654"/>
            <a:ext cx="1000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FACEBOOK </a:t>
            </a:r>
          </a:p>
          <a:p>
            <a:pPr algn="ctr"/>
            <a:r>
              <a:rPr lang="en-US" sz="1400" b="1" dirty="0" smtClean="0"/>
              <a:t>PROXY</a:t>
            </a:r>
            <a:endParaRPr lang="en-US" sz="1400" b="1" dirty="0"/>
          </a:p>
        </p:txBody>
      </p:sp>
      <p:pic>
        <p:nvPicPr>
          <p:cNvPr id="29" name="Picture 28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04" y="3708873"/>
            <a:ext cx="857250" cy="1365804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4502722" y="3252067"/>
            <a:ext cx="593612" cy="63372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6200000">
            <a:off x="5750059" y="138265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BBC</a:t>
            </a:r>
          </a:p>
        </p:txBody>
      </p:sp>
      <p:sp>
        <p:nvSpPr>
          <p:cNvPr id="34" name="TextBox 33"/>
          <p:cNvSpPr txBox="1"/>
          <p:nvPr/>
        </p:nvSpPr>
        <p:spPr>
          <a:xfrm rot="16200000">
            <a:off x="5715542" y="2739904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BING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5514029" y="4144135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WIKIPEDIA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55060" y="5119577"/>
            <a:ext cx="1230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WEBSERVICES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B68F-83D3-534F-B1E9-455E13C27810}" type="slidenum">
              <a:rPr lang="en-US" smtClean="0"/>
              <a:t>24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440322" y="1578498"/>
            <a:ext cx="2318127" cy="6721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rchitecture, according to Facebook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40322" y="2835666"/>
            <a:ext cx="2318127" cy="7044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Challenging to measure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75" y="1578497"/>
            <a:ext cx="3499309" cy="4429799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47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2237"/>
            <a:ext cx="8229600" cy="1143000"/>
          </a:xfrm>
        </p:spPr>
        <p:txBody>
          <a:bodyPr/>
          <a:lstStyle/>
          <a:p>
            <a:r>
              <a:rPr lang="en-US" dirty="0" smtClean="0"/>
              <a:t>I. What is on the menu?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789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2237"/>
            <a:ext cx="8229600" cy="1143000"/>
          </a:xfrm>
        </p:spPr>
        <p:txBody>
          <a:bodyPr/>
          <a:lstStyle/>
          <a:p>
            <a:r>
              <a:rPr lang="en-US" dirty="0" smtClean="0"/>
              <a:t>I. What is on the menu?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B68F-83D3-534F-B1E9-455E13C27810}" type="slidenum">
              <a:rPr lang="en-US" smtClean="0"/>
              <a:t>26</a:t>
            </a:fld>
            <a:endParaRPr lang="en-US"/>
          </a:p>
        </p:txBody>
      </p:sp>
      <p:pic>
        <p:nvPicPr>
          <p:cNvPr id="4" name="Shape 79" descr="Screen Shot 2017-11-07 at 10.20.57 PM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6038" y="1922189"/>
            <a:ext cx="7611916" cy="29537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63879" y="5823137"/>
            <a:ext cx="8829043" cy="7531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Learning, News &amp; Weather, Health &amp; Safety are the dominant topics in most countries.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hape 80"/>
          <p:cNvSpPr txBox="1"/>
          <p:nvPr/>
        </p:nvSpPr>
        <p:spPr>
          <a:xfrm>
            <a:off x="1490055" y="4754393"/>
            <a:ext cx="63501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Topic categorization of Free Basics services in different countries.</a:t>
            </a:r>
          </a:p>
        </p:txBody>
      </p:sp>
      <p:sp>
        <p:nvSpPr>
          <p:cNvPr id="7" name="Shape 85"/>
          <p:cNvSpPr txBox="1">
            <a:spLocks/>
          </p:cNvSpPr>
          <p:nvPr/>
        </p:nvSpPr>
        <p:spPr>
          <a:xfrm>
            <a:off x="163880" y="1036496"/>
            <a:ext cx="8520600" cy="57270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3600" dirty="0" smtClean="0"/>
              <a:t>Topic</a:t>
            </a:r>
            <a:r>
              <a:rPr lang="en" sz="3600" dirty="0" smtClean="0"/>
              <a:t> of services</a:t>
            </a:r>
            <a:endParaRPr lang="en" sz="3600" dirty="0"/>
          </a:p>
        </p:txBody>
      </p:sp>
    </p:spTree>
    <p:extLst>
      <p:ext uri="{BB962C8B-B14F-4D97-AF65-F5344CB8AC3E}">
        <p14:creationId xmlns:p14="http://schemas.microsoft.com/office/powerpoint/2010/main" val="2611024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2237"/>
            <a:ext cx="8229600" cy="1143000"/>
          </a:xfrm>
        </p:spPr>
        <p:txBody>
          <a:bodyPr/>
          <a:lstStyle/>
          <a:p>
            <a:r>
              <a:rPr lang="en-US" dirty="0" smtClean="0"/>
              <a:t>I. What is on the menu?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B68F-83D3-534F-B1E9-455E13C27810}" type="slidenum">
              <a:rPr lang="en-US" smtClean="0"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3879" y="5823137"/>
            <a:ext cx="8829043" cy="7531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Deployed services are highly customized in each country, with 80% of the observed services offered only in one country</a:t>
            </a:r>
            <a:r>
              <a:rPr lang="en-US" dirty="0" smtClean="0">
                <a:solidFill>
                  <a:schemeClr val="tx1"/>
                </a:solidFill>
              </a:rPr>
              <a:t>. Possibly proportional with local developer activity.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hape 85"/>
          <p:cNvSpPr txBox="1">
            <a:spLocks/>
          </p:cNvSpPr>
          <p:nvPr/>
        </p:nvSpPr>
        <p:spPr>
          <a:xfrm>
            <a:off x="163880" y="1036496"/>
            <a:ext cx="8520600" cy="57270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3600" dirty="0" smtClean="0"/>
              <a:t>Number</a:t>
            </a:r>
            <a:r>
              <a:rPr lang="en" sz="3600" dirty="0" smtClean="0"/>
              <a:t> of services</a:t>
            </a:r>
            <a:endParaRPr lang="en" sz="3600" dirty="0"/>
          </a:p>
        </p:txBody>
      </p:sp>
      <p:pic>
        <p:nvPicPr>
          <p:cNvPr id="8" name="Shape 87" descr="Screen Shot 2017-11-07 at 10.20.44 PM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0063" y="1954810"/>
            <a:ext cx="7683876" cy="3371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82314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2237"/>
            <a:ext cx="8229600" cy="1143000"/>
          </a:xfrm>
        </p:spPr>
        <p:txBody>
          <a:bodyPr/>
          <a:lstStyle/>
          <a:p>
            <a:r>
              <a:rPr lang="en-US" dirty="0" smtClean="0"/>
              <a:t>I. What is on the menu?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B68F-83D3-534F-B1E9-455E13C27810}" type="slidenum">
              <a:rPr lang="en-US" smtClean="0"/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3879" y="5470012"/>
            <a:ext cx="8829043" cy="13334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17500">
              <a:buSzPct val="100000"/>
              <a:buFont typeface="Arial"/>
              <a:buChar char="•"/>
            </a:pPr>
            <a:r>
              <a:rPr lang="en" dirty="0">
                <a:solidFill>
                  <a:srgbClr val="000000"/>
                </a:solidFill>
              </a:rPr>
              <a:t>Services growing rapidly, and are dominated by information services such as education, news, and </a:t>
            </a:r>
            <a:r>
              <a:rPr lang="en" dirty="0" smtClean="0">
                <a:solidFill>
                  <a:srgbClr val="000000"/>
                </a:solidFill>
              </a:rPr>
              <a:t>health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" dirty="0">
              <a:solidFill>
                <a:srgbClr val="000000"/>
              </a:solidFill>
            </a:endParaRPr>
          </a:p>
          <a:p>
            <a:pPr marL="457200" lvl="0" indent="-31750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dirty="0">
                <a:solidFill>
                  <a:srgbClr val="000000"/>
                </a:solidFill>
              </a:rPr>
              <a:t>Between the nine months of May 2016 to January 2017, Bangladesh has added 179 new services, while South Africa has added 113 and Pakistan </a:t>
            </a:r>
            <a:r>
              <a:rPr lang="en" dirty="0" smtClean="0">
                <a:solidFill>
                  <a:srgbClr val="000000"/>
                </a:solidFill>
              </a:rPr>
              <a:t>95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" dirty="0">
              <a:solidFill>
                <a:srgbClr val="000000"/>
              </a:solidFill>
            </a:endParaRPr>
          </a:p>
        </p:txBody>
      </p:sp>
      <p:sp>
        <p:nvSpPr>
          <p:cNvPr id="7" name="Shape 85"/>
          <p:cNvSpPr txBox="1">
            <a:spLocks/>
          </p:cNvSpPr>
          <p:nvPr/>
        </p:nvSpPr>
        <p:spPr>
          <a:xfrm>
            <a:off x="163880" y="1036496"/>
            <a:ext cx="8520600" cy="57270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3600" dirty="0" smtClean="0"/>
              <a:t>Growth of Services</a:t>
            </a:r>
            <a:endParaRPr lang="en" sz="3600" dirty="0"/>
          </a:p>
        </p:txBody>
      </p:sp>
      <p:pic>
        <p:nvPicPr>
          <p:cNvPr id="9" name="Shape 94" descr="topic_time.png"/>
          <p:cNvPicPr preferRelativeResize="0"/>
          <p:nvPr/>
        </p:nvPicPr>
        <p:blipFill rotWithShape="1">
          <a:blip r:embed="rId2">
            <a:alphaModFix/>
          </a:blip>
          <a:srcRect l="901"/>
          <a:stretch/>
        </p:blipFill>
        <p:spPr>
          <a:xfrm>
            <a:off x="921827" y="1864311"/>
            <a:ext cx="7313150" cy="3523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5090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B68F-83D3-534F-B1E9-455E13C27810}" type="slidenum">
              <a:rPr lang="en-US" smtClean="0"/>
              <a:t>29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4763"/>
            <a:ext cx="9144000" cy="936625"/>
          </a:xfrm>
        </p:spPr>
        <p:txBody>
          <a:bodyPr>
            <a:normAutofit/>
          </a:bodyPr>
          <a:lstStyle/>
          <a:p>
            <a:r>
              <a:rPr lang="en-US" dirty="0" smtClean="0"/>
              <a:t>II. Experience</a:t>
            </a:r>
            <a:r>
              <a:rPr lang="en-US" dirty="0"/>
              <a:t> </a:t>
            </a:r>
            <a:r>
              <a:rPr lang="en-US" dirty="0" smtClean="0"/>
              <a:t>Facebook’s gatekeeping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11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5737"/>
            <a:ext cx="8229600" cy="1143000"/>
          </a:xfrm>
        </p:spPr>
        <p:txBody>
          <a:bodyPr/>
          <a:lstStyle/>
          <a:p>
            <a:r>
              <a:rPr lang="en-US" dirty="0" smtClean="0"/>
              <a:t>Facebook’s Free Basics – what is it?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B68F-83D3-534F-B1E9-455E13C278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81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3"/>
            <a:ext cx="9144000" cy="936625"/>
          </a:xfrm>
        </p:spPr>
        <p:txBody>
          <a:bodyPr>
            <a:normAutofit/>
          </a:bodyPr>
          <a:lstStyle/>
          <a:p>
            <a:r>
              <a:rPr lang="en-US" dirty="0" smtClean="0"/>
              <a:t>II. Experience</a:t>
            </a:r>
            <a:r>
              <a:rPr lang="en-US" dirty="0"/>
              <a:t> </a:t>
            </a:r>
            <a:r>
              <a:rPr lang="en-US" dirty="0" smtClean="0"/>
              <a:t>Facebook’s gatekeeping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B68F-83D3-534F-B1E9-455E13C27810}" type="slidenum">
              <a:rPr lang="en-US" smtClean="0"/>
              <a:t>30</a:t>
            </a:fld>
            <a:endParaRPr lang="en-US"/>
          </a:p>
        </p:txBody>
      </p:sp>
      <p:pic>
        <p:nvPicPr>
          <p:cNvPr id="5" name="Shape 114" descr="Screen Shot 2017-11-08 at 2.58.54 PM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1282" y="2238547"/>
            <a:ext cx="4146091" cy="3144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06" descr="Screen Shot 2017-11-08 at 1.44.24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6158" y="2177086"/>
            <a:ext cx="4145724" cy="29856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85"/>
          <p:cNvSpPr txBox="1">
            <a:spLocks/>
          </p:cNvSpPr>
          <p:nvPr/>
        </p:nvSpPr>
        <p:spPr>
          <a:xfrm>
            <a:off x="105462" y="1119376"/>
            <a:ext cx="8520600" cy="57270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3600" dirty="0" smtClean="0"/>
              <a:t>Deploying our own services</a:t>
            </a:r>
            <a:endParaRPr lang="en" sz="3600" dirty="0"/>
          </a:p>
        </p:txBody>
      </p:sp>
      <p:sp>
        <p:nvSpPr>
          <p:cNvPr id="8" name="Shape 80"/>
          <p:cNvSpPr txBox="1"/>
          <p:nvPr/>
        </p:nvSpPr>
        <p:spPr>
          <a:xfrm>
            <a:off x="609200" y="5489733"/>
            <a:ext cx="3888173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Offered </a:t>
            </a:r>
            <a:r>
              <a:rPr lang="en-US" dirty="0" smtClean="0"/>
              <a:t>in English since Jul 2, 2016.</a:t>
            </a:r>
            <a:endParaRPr lang="en" dirty="0"/>
          </a:p>
        </p:txBody>
      </p:sp>
      <p:sp>
        <p:nvSpPr>
          <p:cNvPr id="9" name="Shape 80"/>
          <p:cNvSpPr txBox="1"/>
          <p:nvPr/>
        </p:nvSpPr>
        <p:spPr>
          <a:xfrm>
            <a:off x="4610952" y="5474124"/>
            <a:ext cx="426093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dirty="0" smtClean="0"/>
              <a:t>Offered </a:t>
            </a:r>
            <a:r>
              <a:rPr lang="en-US" dirty="0" smtClean="0"/>
              <a:t>in English since Sep 17</a:t>
            </a:r>
            <a:r>
              <a:rPr lang="en-US" dirty="0" smtClean="0"/>
              <a:t>, 2016, </a:t>
            </a:r>
            <a:endParaRPr lang="en-US" dirty="0" smtClean="0"/>
          </a:p>
          <a:p>
            <a:pPr lvl="0" algn="ctr">
              <a:spcBef>
                <a:spcPts val="0"/>
              </a:spcBef>
              <a:buNone/>
            </a:pPr>
            <a:r>
              <a:rPr lang="en-US" dirty="0" smtClean="0"/>
              <a:t>in Spanish and French since Dec 16, </a:t>
            </a:r>
            <a:r>
              <a:rPr lang="en-US" dirty="0" smtClean="0"/>
              <a:t>2016. 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2948521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3"/>
            <a:ext cx="9144000" cy="936625"/>
          </a:xfrm>
        </p:spPr>
        <p:txBody>
          <a:bodyPr>
            <a:normAutofit/>
          </a:bodyPr>
          <a:lstStyle/>
          <a:p>
            <a:r>
              <a:rPr lang="en-US" dirty="0" smtClean="0"/>
              <a:t>II. Experience</a:t>
            </a:r>
            <a:r>
              <a:rPr lang="en-US" dirty="0"/>
              <a:t> </a:t>
            </a:r>
            <a:r>
              <a:rPr lang="en-US" dirty="0" smtClean="0"/>
              <a:t>Facebook’s gatekeeping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B68F-83D3-534F-B1E9-455E13C27810}" type="slidenum">
              <a:rPr lang="en-US" smtClean="0"/>
              <a:t>31</a:t>
            </a:fld>
            <a:endParaRPr lang="en-US"/>
          </a:p>
        </p:txBody>
      </p:sp>
      <p:pic>
        <p:nvPicPr>
          <p:cNvPr id="5" name="Shape 114" descr="Screen Shot 2017-11-08 at 2.58.54 PM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1282" y="2238547"/>
            <a:ext cx="4146091" cy="3144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06" descr="Screen Shot 2017-11-08 at 1.44.24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6158" y="2177086"/>
            <a:ext cx="4145724" cy="29856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85"/>
          <p:cNvSpPr txBox="1">
            <a:spLocks/>
          </p:cNvSpPr>
          <p:nvPr/>
        </p:nvSpPr>
        <p:spPr>
          <a:xfrm>
            <a:off x="105462" y="1119376"/>
            <a:ext cx="8520600" cy="57270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3600" dirty="0" smtClean="0"/>
              <a:t>Deploying our own services</a:t>
            </a:r>
            <a:endParaRPr lang="en" sz="3600" dirty="0"/>
          </a:p>
        </p:txBody>
      </p:sp>
      <p:sp>
        <p:nvSpPr>
          <p:cNvPr id="8" name="Shape 80"/>
          <p:cNvSpPr txBox="1"/>
          <p:nvPr/>
        </p:nvSpPr>
        <p:spPr>
          <a:xfrm>
            <a:off x="609200" y="5489733"/>
            <a:ext cx="3888173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Offered </a:t>
            </a:r>
            <a:r>
              <a:rPr lang="en-US" dirty="0" smtClean="0"/>
              <a:t>in English since Jul 2, 2016.</a:t>
            </a:r>
            <a:endParaRPr lang="en" dirty="0"/>
          </a:p>
        </p:txBody>
      </p:sp>
      <p:sp>
        <p:nvSpPr>
          <p:cNvPr id="10" name="Rectangle 9"/>
          <p:cNvSpPr/>
          <p:nvPr/>
        </p:nvSpPr>
        <p:spPr>
          <a:xfrm>
            <a:off x="184366" y="6330463"/>
            <a:ext cx="8871882" cy="411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Took 1-2 weeks from application to going live, feedback was all technical (remove </a:t>
            </a:r>
            <a:r>
              <a:rPr lang="en-US" dirty="0" err="1" smtClean="0">
                <a:solidFill>
                  <a:schemeClr val="tx1"/>
                </a:solidFill>
              </a:rPr>
              <a:t>Javascript</a:t>
            </a:r>
            <a:r>
              <a:rPr lang="en-US" dirty="0" smtClean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hape 80"/>
          <p:cNvSpPr txBox="1"/>
          <p:nvPr/>
        </p:nvSpPr>
        <p:spPr>
          <a:xfrm>
            <a:off x="4610952" y="5474124"/>
            <a:ext cx="426093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dirty="0" smtClean="0"/>
              <a:t>Offered </a:t>
            </a:r>
            <a:r>
              <a:rPr lang="en-US" dirty="0" smtClean="0"/>
              <a:t>in English since Sep 17</a:t>
            </a:r>
            <a:r>
              <a:rPr lang="en-US" dirty="0" smtClean="0"/>
              <a:t>, 2016, </a:t>
            </a:r>
            <a:endParaRPr lang="en-US" dirty="0" smtClean="0"/>
          </a:p>
          <a:p>
            <a:pPr lvl="0" algn="ctr">
              <a:spcBef>
                <a:spcPts val="0"/>
              </a:spcBef>
              <a:buNone/>
            </a:pPr>
            <a:r>
              <a:rPr lang="en-US" dirty="0" smtClean="0"/>
              <a:t>in Spanish and French since Dec 16, </a:t>
            </a:r>
            <a:r>
              <a:rPr lang="en-US" dirty="0" smtClean="0"/>
              <a:t>2016. 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113016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3"/>
            <a:ext cx="9144000" cy="936625"/>
          </a:xfrm>
        </p:spPr>
        <p:txBody>
          <a:bodyPr>
            <a:normAutofit/>
          </a:bodyPr>
          <a:lstStyle/>
          <a:p>
            <a:r>
              <a:rPr lang="en-US" dirty="0" smtClean="0"/>
              <a:t>III. Who are the visitors?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434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3"/>
            <a:ext cx="9144000" cy="936625"/>
          </a:xfrm>
        </p:spPr>
        <p:txBody>
          <a:bodyPr>
            <a:normAutofit/>
          </a:bodyPr>
          <a:lstStyle/>
          <a:p>
            <a:r>
              <a:rPr lang="en-US" dirty="0" smtClean="0"/>
              <a:t>III. Who are the visitors?  </a:t>
            </a:r>
            <a:endParaRPr lang="en-US" dirty="0"/>
          </a:p>
        </p:txBody>
      </p:sp>
      <p:pic>
        <p:nvPicPr>
          <p:cNvPr id="3" name="Shape 121" descr="hits_new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6677" y="1805958"/>
            <a:ext cx="7128786" cy="385154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80"/>
          <p:cNvSpPr txBox="1"/>
          <p:nvPr/>
        </p:nvSpPr>
        <p:spPr>
          <a:xfrm>
            <a:off x="1540224" y="5689249"/>
            <a:ext cx="6715239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 smtClean="0"/>
              <a:t>.</a:t>
            </a:r>
            <a:r>
              <a:rPr lang="en-US" dirty="0" smtClean="0"/>
              <a:t>Free Basics users on Bugle News.</a:t>
            </a:r>
            <a:endParaRPr lang="en" dirty="0"/>
          </a:p>
        </p:txBody>
      </p:sp>
      <p:sp>
        <p:nvSpPr>
          <p:cNvPr id="5" name="Rectangle 4"/>
          <p:cNvSpPr/>
          <p:nvPr/>
        </p:nvSpPr>
        <p:spPr>
          <a:xfrm>
            <a:off x="184366" y="6330463"/>
            <a:ext cx="8871882" cy="411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Bugle News attracted 95.6K unique visitors between Sep 2016 and Sep 2017.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355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3"/>
            <a:ext cx="9144000" cy="936625"/>
          </a:xfrm>
        </p:spPr>
        <p:txBody>
          <a:bodyPr>
            <a:normAutofit/>
          </a:bodyPr>
          <a:lstStyle/>
          <a:p>
            <a:r>
              <a:rPr lang="en-US" dirty="0" smtClean="0"/>
              <a:t>III. Who are the visitors?  </a:t>
            </a:r>
            <a:endParaRPr lang="en-US" dirty="0"/>
          </a:p>
        </p:txBody>
      </p:sp>
      <p:pic>
        <p:nvPicPr>
          <p:cNvPr id="3" name="Shape 121" descr="hits_new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6677" y="1805958"/>
            <a:ext cx="7128786" cy="385154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80"/>
          <p:cNvSpPr txBox="1"/>
          <p:nvPr/>
        </p:nvSpPr>
        <p:spPr>
          <a:xfrm>
            <a:off x="1540224" y="5689249"/>
            <a:ext cx="6715239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 smtClean="0"/>
              <a:t>.</a:t>
            </a:r>
            <a:r>
              <a:rPr lang="en-US" dirty="0" smtClean="0"/>
              <a:t>Free Basics users on Bugle News.</a:t>
            </a:r>
            <a:endParaRPr lang="en" dirty="0"/>
          </a:p>
        </p:txBody>
      </p:sp>
      <p:sp>
        <p:nvSpPr>
          <p:cNvPr id="5" name="Rectangle 4"/>
          <p:cNvSpPr/>
          <p:nvPr/>
        </p:nvSpPr>
        <p:spPr>
          <a:xfrm>
            <a:off x="184366" y="6330463"/>
            <a:ext cx="8871882" cy="411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Bugle News attracted 95.6K unique visitors between Sep 2016 and Sep 2017.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7727" y="977301"/>
            <a:ext cx="2318127" cy="6721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Free Basics service outage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10270" y="977301"/>
            <a:ext cx="2318127" cy="6721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US presidential election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73836" y="977301"/>
            <a:ext cx="3118912" cy="6721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Add </a:t>
            </a:r>
            <a:r>
              <a:rPr lang="en-US" dirty="0" smtClean="0">
                <a:solidFill>
                  <a:schemeClr val="tx1"/>
                </a:solidFill>
              </a:rPr>
              <a:t>French and </a:t>
            </a:r>
            <a:r>
              <a:rPr lang="en-US" dirty="0" smtClean="0">
                <a:solidFill>
                  <a:schemeClr val="tx1"/>
                </a:solidFill>
              </a:rPr>
              <a:t>Spanish support to Bugle News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71750" y="1393208"/>
            <a:ext cx="0" cy="9702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565525" y="1401511"/>
            <a:ext cx="0" cy="9619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746625" y="1567833"/>
            <a:ext cx="1295400" cy="7388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786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3"/>
            <a:ext cx="9144000" cy="936625"/>
          </a:xfrm>
        </p:spPr>
        <p:txBody>
          <a:bodyPr>
            <a:normAutofit/>
          </a:bodyPr>
          <a:lstStyle/>
          <a:p>
            <a:r>
              <a:rPr lang="en-US" dirty="0" smtClean="0"/>
              <a:t>III. Who are the visitors?  </a:t>
            </a:r>
            <a:endParaRPr lang="en-US" dirty="0"/>
          </a:p>
        </p:txBody>
      </p:sp>
      <p:pic>
        <p:nvPicPr>
          <p:cNvPr id="12" name="Shape 128" descr="gender_new.png"/>
          <p:cNvPicPr preferRelativeResize="0"/>
          <p:nvPr/>
        </p:nvPicPr>
        <p:blipFill rotWithShape="1">
          <a:blip r:embed="rId2">
            <a:alphaModFix/>
          </a:blip>
          <a:srcRect l="1719" t="2752"/>
          <a:stretch/>
        </p:blipFill>
        <p:spPr>
          <a:xfrm>
            <a:off x="379350" y="1153600"/>
            <a:ext cx="3866525" cy="312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29" descr="age_new.png"/>
          <p:cNvPicPr preferRelativeResize="0"/>
          <p:nvPr/>
        </p:nvPicPr>
        <p:blipFill rotWithShape="1">
          <a:blip r:embed="rId3">
            <a:alphaModFix/>
          </a:blip>
          <a:srcRect l="1146" t="2752"/>
          <a:stretch/>
        </p:blipFill>
        <p:spPr>
          <a:xfrm>
            <a:off x="4451750" y="1153600"/>
            <a:ext cx="3917125" cy="312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80"/>
          <p:cNvSpPr txBox="1"/>
          <p:nvPr/>
        </p:nvSpPr>
        <p:spPr>
          <a:xfrm>
            <a:off x="1540224" y="4475411"/>
            <a:ext cx="6715239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dirty="0" smtClean="0"/>
              <a:t>Demographics of</a:t>
            </a:r>
            <a:r>
              <a:rPr lang="en" dirty="0" smtClean="0"/>
              <a:t>.</a:t>
            </a:r>
            <a:r>
              <a:rPr lang="en-US" dirty="0" smtClean="0"/>
              <a:t>Free Basics users on Bugle News.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5126674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3"/>
            <a:ext cx="9144000" cy="936625"/>
          </a:xfrm>
        </p:spPr>
        <p:txBody>
          <a:bodyPr>
            <a:normAutofit/>
          </a:bodyPr>
          <a:lstStyle/>
          <a:p>
            <a:r>
              <a:rPr lang="en-US" dirty="0" smtClean="0"/>
              <a:t>III. Who are the visitors?  </a:t>
            </a:r>
            <a:endParaRPr lang="en-US" dirty="0"/>
          </a:p>
        </p:txBody>
      </p:sp>
      <p:pic>
        <p:nvPicPr>
          <p:cNvPr id="12" name="Shape 128" descr="gender_new.png"/>
          <p:cNvPicPr preferRelativeResize="0"/>
          <p:nvPr/>
        </p:nvPicPr>
        <p:blipFill rotWithShape="1">
          <a:blip r:embed="rId2">
            <a:alphaModFix/>
          </a:blip>
          <a:srcRect l="1719" t="2752"/>
          <a:stretch/>
        </p:blipFill>
        <p:spPr>
          <a:xfrm>
            <a:off x="379350" y="1153600"/>
            <a:ext cx="3866525" cy="312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29" descr="age_new.png"/>
          <p:cNvPicPr preferRelativeResize="0"/>
          <p:nvPr/>
        </p:nvPicPr>
        <p:blipFill rotWithShape="1">
          <a:blip r:embed="rId3">
            <a:alphaModFix/>
          </a:blip>
          <a:srcRect l="1146" t="2752"/>
          <a:stretch/>
        </p:blipFill>
        <p:spPr>
          <a:xfrm>
            <a:off x="4451750" y="1153600"/>
            <a:ext cx="3917125" cy="312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80"/>
          <p:cNvSpPr txBox="1"/>
          <p:nvPr/>
        </p:nvSpPr>
        <p:spPr>
          <a:xfrm>
            <a:off x="1540224" y="4475411"/>
            <a:ext cx="6715239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dirty="0" smtClean="0"/>
              <a:t>Demographics of</a:t>
            </a:r>
            <a:r>
              <a:rPr lang="en" dirty="0" smtClean="0"/>
              <a:t>.</a:t>
            </a:r>
            <a:r>
              <a:rPr lang="en-US" dirty="0" smtClean="0"/>
              <a:t>Free Basics users on Bugle News.</a:t>
            </a:r>
            <a:endParaRPr lang="en" dirty="0"/>
          </a:p>
        </p:txBody>
      </p:sp>
      <p:sp>
        <p:nvSpPr>
          <p:cNvPr id="6" name="Rectangle 5"/>
          <p:cNvSpPr/>
          <p:nvPr/>
        </p:nvSpPr>
        <p:spPr>
          <a:xfrm>
            <a:off x="184366" y="5153701"/>
            <a:ext cx="8871882" cy="7094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More interesting than the statistics, is how does the Free Basics developers’ portal show this information? Neithe</a:t>
            </a:r>
            <a:r>
              <a:rPr lang="en-US" dirty="0" smtClean="0">
                <a:solidFill>
                  <a:schemeClr val="tx1"/>
                </a:solidFill>
              </a:rPr>
              <a:t>r Free Basics nor our services need any entry of age/gender information.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366" y="6088347"/>
            <a:ext cx="8871882" cy="6401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prstClr val="black"/>
                </a:solidFill>
              </a:rPr>
              <a:t>F</a:t>
            </a:r>
            <a:r>
              <a:rPr lang="en-US" dirty="0" smtClean="0">
                <a:solidFill>
                  <a:prstClr val="black"/>
                </a:solidFill>
              </a:rPr>
              <a:t>rom </a:t>
            </a:r>
            <a:r>
              <a:rPr lang="en-US" dirty="0">
                <a:solidFill>
                  <a:prstClr val="black"/>
                </a:solidFill>
              </a:rPr>
              <a:t>where is this inferred? Are there some data privacy implications? </a:t>
            </a:r>
          </a:p>
          <a:p>
            <a:pPr lvl="0" algn="ctr"/>
            <a:r>
              <a:rPr lang="en-US" dirty="0">
                <a:solidFill>
                  <a:prstClr val="black"/>
                </a:solidFill>
              </a:rPr>
              <a:t>Should there be more transparency?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410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3"/>
            <a:ext cx="9144000" cy="936625"/>
          </a:xfrm>
        </p:spPr>
        <p:txBody>
          <a:bodyPr>
            <a:normAutofit/>
          </a:bodyPr>
          <a:lstStyle/>
          <a:p>
            <a:r>
              <a:rPr lang="en-US" dirty="0" smtClean="0"/>
              <a:t>III. Who are the visitors?  </a:t>
            </a:r>
            <a:endParaRPr lang="en-US" dirty="0"/>
          </a:p>
        </p:txBody>
      </p:sp>
      <p:sp>
        <p:nvSpPr>
          <p:cNvPr id="14" name="Shape 80"/>
          <p:cNvSpPr txBox="1"/>
          <p:nvPr/>
        </p:nvSpPr>
        <p:spPr>
          <a:xfrm>
            <a:off x="1355859" y="4581054"/>
            <a:ext cx="6715239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dirty="0" smtClean="0"/>
              <a:t>Country of</a:t>
            </a:r>
            <a:r>
              <a:rPr lang="en" dirty="0" smtClean="0"/>
              <a:t>.</a:t>
            </a:r>
            <a:r>
              <a:rPr lang="en-US" dirty="0" smtClean="0"/>
              <a:t>Free Basics users on Bugle News.</a:t>
            </a:r>
            <a:endParaRPr lang="en" dirty="0"/>
          </a:p>
        </p:txBody>
      </p:sp>
      <p:pic>
        <p:nvPicPr>
          <p:cNvPr id="6" name="Shape 136" descr="countries_new.png"/>
          <p:cNvPicPr preferRelativeResize="0"/>
          <p:nvPr/>
        </p:nvPicPr>
        <p:blipFill rotWithShape="1">
          <a:blip r:embed="rId2">
            <a:alphaModFix/>
          </a:blip>
          <a:srcRect t="3203" b="2296"/>
          <a:stretch/>
        </p:blipFill>
        <p:spPr>
          <a:xfrm>
            <a:off x="152400" y="2644275"/>
            <a:ext cx="8839202" cy="19971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84366" y="5408551"/>
            <a:ext cx="8871882" cy="127018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Bugle News has received visitors from 56 countries so far.</a:t>
            </a:r>
          </a:p>
          <a:p>
            <a:pPr marL="285750" lvl="0" indent="-285750"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</a:rPr>
              <a:t>Mexico(MX), Zambia (ZM), Nigeria (NG), Philippines (PH), Pakistan (PK), South Africa (ZA), Iraq (IQ), Bangladesh (BD) and Thailand (TH) are some of the countries with highest number of requests per </a:t>
            </a:r>
            <a:r>
              <a:rPr lang="en" dirty="0" smtClean="0">
                <a:solidFill>
                  <a:schemeClr val="dk1"/>
                </a:solidFill>
              </a:rPr>
              <a:t>day</a:t>
            </a:r>
            <a:endParaRPr lang="en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8745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3"/>
            <a:ext cx="9144000" cy="936625"/>
          </a:xfrm>
        </p:spPr>
        <p:txBody>
          <a:bodyPr>
            <a:normAutofit/>
          </a:bodyPr>
          <a:lstStyle/>
          <a:p>
            <a:r>
              <a:rPr lang="en-US" dirty="0" smtClean="0"/>
              <a:t>III. Who are the visitors?  </a:t>
            </a:r>
            <a:endParaRPr lang="en-US" dirty="0"/>
          </a:p>
        </p:txBody>
      </p:sp>
      <p:sp>
        <p:nvSpPr>
          <p:cNvPr id="14" name="Shape 80"/>
          <p:cNvSpPr txBox="1"/>
          <p:nvPr/>
        </p:nvSpPr>
        <p:spPr>
          <a:xfrm>
            <a:off x="1355859" y="4581054"/>
            <a:ext cx="6715239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dirty="0" smtClean="0"/>
              <a:t>Country of</a:t>
            </a:r>
            <a:r>
              <a:rPr lang="en" dirty="0" smtClean="0"/>
              <a:t>.</a:t>
            </a:r>
            <a:r>
              <a:rPr lang="en-US" dirty="0" smtClean="0"/>
              <a:t>Free Basics users on Bugle News.</a:t>
            </a:r>
            <a:endParaRPr lang="en" dirty="0"/>
          </a:p>
        </p:txBody>
      </p:sp>
      <p:pic>
        <p:nvPicPr>
          <p:cNvPr id="6" name="Shape 136" descr="countries_new.png"/>
          <p:cNvPicPr preferRelativeResize="0"/>
          <p:nvPr/>
        </p:nvPicPr>
        <p:blipFill rotWithShape="1">
          <a:blip r:embed="rId2">
            <a:alphaModFix/>
          </a:blip>
          <a:srcRect t="3203" b="2296"/>
          <a:stretch/>
        </p:blipFill>
        <p:spPr>
          <a:xfrm>
            <a:off x="152400" y="2644275"/>
            <a:ext cx="8839202" cy="19971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84366" y="5408551"/>
            <a:ext cx="8871882" cy="127018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Bugle News has received visitors from 56 countries so far.</a:t>
            </a:r>
          </a:p>
          <a:p>
            <a:pPr marL="285750" lvl="0" indent="-285750"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</a:rPr>
              <a:t>Mexico(MX), Zambia (ZM), Nigeria (NG), Philippines (PH), Pakistan (PK), South Africa (ZA), Iraq (IQ), Bangladesh (BD) and Thailand (TH) are some of the countries with highest number of requests per </a:t>
            </a:r>
            <a:r>
              <a:rPr lang="en" dirty="0" smtClean="0">
                <a:solidFill>
                  <a:schemeClr val="dk1"/>
                </a:solidFill>
              </a:rPr>
              <a:t>day</a:t>
            </a:r>
            <a:endParaRPr lang="en" dirty="0">
              <a:solidFill>
                <a:schemeClr val="dk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27875" y="2127250"/>
            <a:ext cx="1863727" cy="245380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22875" y="941388"/>
            <a:ext cx="3768727" cy="101447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Visitors from these countrie</a:t>
            </a:r>
            <a:r>
              <a:rPr lang="en-US" dirty="0" smtClean="0">
                <a:solidFill>
                  <a:schemeClr val="tx1"/>
                </a:solidFill>
              </a:rPr>
              <a:t>s after adding French/Spanish support – an effect of their colonial history.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924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3"/>
            <a:ext cx="9144000" cy="936625"/>
          </a:xfrm>
        </p:spPr>
        <p:txBody>
          <a:bodyPr>
            <a:normAutofit/>
          </a:bodyPr>
          <a:lstStyle/>
          <a:p>
            <a:r>
              <a:rPr lang="en-US" dirty="0" smtClean="0"/>
              <a:t>III. Who are the visitors?  </a:t>
            </a:r>
            <a:endParaRPr lang="en-US" dirty="0"/>
          </a:p>
        </p:txBody>
      </p:sp>
      <p:pic>
        <p:nvPicPr>
          <p:cNvPr id="9" name="Shape 143" descr="Screen Shot 2017-11-07 at 10.21.35 PM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554571"/>
            <a:ext cx="9144000" cy="3440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9443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5737"/>
            <a:ext cx="8229600" cy="1143000"/>
          </a:xfrm>
        </p:spPr>
        <p:txBody>
          <a:bodyPr/>
          <a:lstStyle/>
          <a:p>
            <a:r>
              <a:rPr lang="en-US" dirty="0" smtClean="0"/>
              <a:t>Facebook’s Free Basics – what is it?</a:t>
            </a:r>
            <a:endParaRPr lang="en-US" dirty="0"/>
          </a:p>
        </p:txBody>
      </p:sp>
      <p:pic>
        <p:nvPicPr>
          <p:cNvPr id="4" name="Picture 3" descr="Screenshot 2016-11-06 15.56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59" y="957262"/>
            <a:ext cx="8876941" cy="40751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4876" y="5126335"/>
            <a:ext cx="7985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Image from: https://info.internet.org/en/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B68F-83D3-534F-B1E9-455E13C278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439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3"/>
            <a:ext cx="9144000" cy="936625"/>
          </a:xfrm>
        </p:spPr>
        <p:txBody>
          <a:bodyPr>
            <a:normAutofit/>
          </a:bodyPr>
          <a:lstStyle/>
          <a:p>
            <a:r>
              <a:rPr lang="en-US" dirty="0" smtClean="0"/>
              <a:t>III. Who are the visitors?  </a:t>
            </a:r>
            <a:endParaRPr lang="en-US" dirty="0"/>
          </a:p>
        </p:txBody>
      </p:sp>
      <p:pic>
        <p:nvPicPr>
          <p:cNvPr id="9" name="Shape 143" descr="Screen Shot 2017-11-07 at 10.21.35 PM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554571"/>
            <a:ext cx="9144000" cy="34407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42032" y="5270505"/>
            <a:ext cx="8871882" cy="635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solidFill>
                  <a:schemeClr val="tx1"/>
                </a:solidFill>
              </a:rPr>
              <a:t>Visitors show strong geographical affinity. </a:t>
            </a:r>
            <a:r>
              <a:rPr lang="en-US" dirty="0" smtClean="0">
                <a:solidFill>
                  <a:srgbClr val="000000"/>
                </a:solidFill>
              </a:rPr>
              <a:t>P</a:t>
            </a:r>
            <a:r>
              <a:rPr lang="en" dirty="0" smtClean="0">
                <a:solidFill>
                  <a:srgbClr val="000000"/>
                </a:solidFill>
              </a:rPr>
              <a:t>roportion </a:t>
            </a:r>
            <a:r>
              <a:rPr lang="en" dirty="0">
                <a:solidFill>
                  <a:srgbClr val="000000"/>
                </a:solidFill>
              </a:rPr>
              <a:t>of requests for the country’s specific news feed is high, while visitors show almost zero interest for other </a:t>
            </a:r>
            <a:r>
              <a:rPr lang="en" dirty="0" smtClean="0">
                <a:solidFill>
                  <a:srgbClr val="000000"/>
                </a:solidFill>
              </a:rPr>
              <a:t>countries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84366" y="6053665"/>
            <a:ext cx="8871882" cy="59266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rgbClr val="000000"/>
                </a:solidFill>
              </a:rPr>
              <a:t>U</a:t>
            </a:r>
            <a:r>
              <a:rPr lang="en" dirty="0">
                <a:solidFill>
                  <a:srgbClr val="000000"/>
                </a:solidFill>
              </a:rPr>
              <a:t>seful </a:t>
            </a:r>
            <a:r>
              <a:rPr lang="en-US" dirty="0">
                <a:solidFill>
                  <a:srgbClr val="000000"/>
                </a:solidFill>
              </a:rPr>
              <a:t>insight </a:t>
            </a:r>
            <a:r>
              <a:rPr lang="en" dirty="0">
                <a:solidFill>
                  <a:srgbClr val="000000"/>
                </a:solidFill>
              </a:rPr>
              <a:t>for web service developers, </a:t>
            </a:r>
            <a:endParaRPr lang="en-US" dirty="0" smtClean="0">
              <a:solidFill>
                <a:srgbClr val="000000"/>
              </a:solidFill>
            </a:endParaRPr>
          </a:p>
          <a:p>
            <a:pPr lvl="0" algn="ctr"/>
            <a:r>
              <a:rPr lang="en" dirty="0" smtClean="0">
                <a:solidFill>
                  <a:srgbClr val="000000"/>
                </a:solidFill>
              </a:rPr>
              <a:t>to </a:t>
            </a:r>
            <a:r>
              <a:rPr lang="en" dirty="0">
                <a:solidFill>
                  <a:srgbClr val="000000"/>
                </a:solidFill>
              </a:rPr>
              <a:t>understand the importance of including location specific conten</a:t>
            </a:r>
            <a:r>
              <a:rPr lang="en-US" dirty="0">
                <a:solidFill>
                  <a:srgbClr val="000000"/>
                </a:solidFill>
              </a:rPr>
              <a:t>t.</a:t>
            </a:r>
            <a:endParaRPr lang="e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556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638"/>
            <a:ext cx="8229600" cy="6566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&amp; our </a:t>
            </a:r>
            <a:r>
              <a:rPr lang="en-US" dirty="0" smtClean="0"/>
              <a:t>measurement based </a:t>
            </a:r>
            <a:r>
              <a:rPr lang="en-US" dirty="0" smtClean="0"/>
              <a:t>answers</a:t>
            </a:r>
            <a:endParaRPr lang="en-US" dirty="0"/>
          </a:p>
        </p:txBody>
      </p:sp>
      <p:pic>
        <p:nvPicPr>
          <p:cNvPr id="10" name="Picture 9" descr="free-foo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07"/>
            <a:ext cx="1074691" cy="788987"/>
          </a:xfrm>
          <a:prstGeom prst="rect">
            <a:avLst/>
          </a:prstGeom>
        </p:spPr>
      </p:pic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C7DB68F-83D3-534F-B1E9-455E13C2781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8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638"/>
            <a:ext cx="8229600" cy="6566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&amp; our </a:t>
            </a:r>
            <a:r>
              <a:rPr lang="en-US" dirty="0" smtClean="0"/>
              <a:t>measurement based </a:t>
            </a:r>
            <a:r>
              <a:rPr lang="en-US" dirty="0" smtClean="0"/>
              <a:t>answers</a:t>
            </a:r>
            <a:endParaRPr lang="en-US" dirty="0"/>
          </a:p>
        </p:txBody>
      </p:sp>
      <p:pic>
        <p:nvPicPr>
          <p:cNvPr id="10" name="Picture 9" descr="free-foo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07"/>
            <a:ext cx="1074691" cy="7889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19629" y="1104898"/>
            <a:ext cx="2571749" cy="635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I. What is on the menu?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52626" y="984250"/>
            <a:ext cx="5645581" cy="22277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E</a:t>
            </a:r>
            <a:r>
              <a:rPr lang="en" dirty="0" smtClean="0">
                <a:solidFill>
                  <a:srgbClr val="000000"/>
                </a:solidFill>
              </a:rPr>
              <a:t>xcellent </a:t>
            </a:r>
            <a:r>
              <a:rPr lang="en" dirty="0">
                <a:solidFill>
                  <a:srgbClr val="000000"/>
                </a:solidFill>
              </a:rPr>
              <a:t>services on health, education, social awareness, news and other topics. </a:t>
            </a:r>
          </a:p>
          <a:p>
            <a:pPr marL="457200" indent="-31750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dirty="0">
                <a:solidFill>
                  <a:srgbClr val="000000"/>
                </a:solidFill>
              </a:rPr>
              <a:t>F</a:t>
            </a:r>
            <a:r>
              <a:rPr lang="en" dirty="0" smtClean="0">
                <a:solidFill>
                  <a:srgbClr val="000000"/>
                </a:solidFill>
              </a:rPr>
              <a:t>ree </a:t>
            </a:r>
            <a:r>
              <a:rPr lang="en" dirty="0">
                <a:solidFill>
                  <a:srgbClr val="000000"/>
                </a:solidFill>
              </a:rPr>
              <a:t>textbooks and online </a:t>
            </a:r>
            <a:r>
              <a:rPr lang="en" dirty="0" smtClean="0">
                <a:solidFill>
                  <a:srgbClr val="000000"/>
                </a:solidFill>
              </a:rPr>
              <a:t>tutorials</a:t>
            </a:r>
            <a:r>
              <a:rPr lang="en-US" dirty="0" smtClean="0">
                <a:solidFill>
                  <a:srgbClr val="000000"/>
                </a:solidFill>
              </a:rPr>
              <a:t>, u</a:t>
            </a:r>
            <a:r>
              <a:rPr lang="en" dirty="0" smtClean="0">
                <a:solidFill>
                  <a:srgbClr val="000000"/>
                </a:solidFill>
              </a:rPr>
              <a:t>seful </a:t>
            </a:r>
            <a:r>
              <a:rPr lang="en" dirty="0">
                <a:solidFill>
                  <a:srgbClr val="000000"/>
                </a:solidFill>
              </a:rPr>
              <a:t>information </a:t>
            </a:r>
            <a:r>
              <a:rPr lang="en-US" dirty="0" smtClean="0">
                <a:solidFill>
                  <a:srgbClr val="000000"/>
                </a:solidFill>
              </a:rPr>
              <a:t>on how </a:t>
            </a:r>
            <a:r>
              <a:rPr lang="en" dirty="0" smtClean="0">
                <a:solidFill>
                  <a:srgbClr val="000000"/>
                </a:solidFill>
              </a:rPr>
              <a:t>to </a:t>
            </a:r>
            <a:r>
              <a:rPr lang="en" dirty="0">
                <a:solidFill>
                  <a:srgbClr val="000000"/>
                </a:solidFill>
              </a:rPr>
              <a:t>combat </a:t>
            </a:r>
            <a:r>
              <a:rPr lang="en" dirty="0" smtClean="0">
                <a:solidFill>
                  <a:srgbClr val="000000"/>
                </a:solidFill>
              </a:rPr>
              <a:t>Zika</a:t>
            </a:r>
            <a:r>
              <a:rPr lang="en-US" dirty="0" smtClean="0">
                <a:solidFill>
                  <a:srgbClr val="000000"/>
                </a:solidFill>
              </a:rPr>
              <a:t> or</a:t>
            </a:r>
            <a:r>
              <a:rPr lang="en" dirty="0" smtClean="0">
                <a:solidFill>
                  <a:srgbClr val="000000"/>
                </a:solidFill>
              </a:rPr>
              <a:t> Malaria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" dirty="0" smtClean="0">
                <a:solidFill>
                  <a:srgbClr val="000000"/>
                </a:solidFill>
              </a:rPr>
              <a:t>stories </a:t>
            </a:r>
            <a:r>
              <a:rPr lang="en" dirty="0">
                <a:solidFill>
                  <a:srgbClr val="000000"/>
                </a:solidFill>
              </a:rPr>
              <a:t>of woman </a:t>
            </a:r>
            <a:r>
              <a:rPr lang="en" dirty="0" smtClean="0">
                <a:solidFill>
                  <a:srgbClr val="000000"/>
                </a:solidFill>
              </a:rPr>
              <a:t>empowerment</a:t>
            </a:r>
            <a:endParaRPr lang="en-US" dirty="0" smtClean="0">
              <a:solidFill>
                <a:srgbClr val="000000"/>
              </a:solidFill>
            </a:endParaRPr>
          </a:p>
          <a:p>
            <a:pPr marL="457200" indent="-31750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dirty="0" smtClean="0">
                <a:solidFill>
                  <a:srgbClr val="000000"/>
                </a:solidFill>
              </a:rPr>
              <a:t>Many services </a:t>
            </a:r>
            <a:r>
              <a:rPr lang="en" dirty="0">
                <a:solidFill>
                  <a:srgbClr val="000000"/>
                </a:solidFill>
              </a:rPr>
              <a:t>in a specific country with locally relevant information, often </a:t>
            </a:r>
            <a:r>
              <a:rPr lang="en-US" dirty="0" smtClean="0">
                <a:solidFill>
                  <a:srgbClr val="000000"/>
                </a:solidFill>
              </a:rPr>
              <a:t>in </a:t>
            </a:r>
            <a:r>
              <a:rPr lang="en" dirty="0" smtClean="0">
                <a:solidFill>
                  <a:srgbClr val="000000"/>
                </a:solidFill>
              </a:rPr>
              <a:t>local </a:t>
            </a:r>
            <a:r>
              <a:rPr lang="en" dirty="0">
                <a:solidFill>
                  <a:srgbClr val="000000"/>
                </a:solidFill>
              </a:rPr>
              <a:t>languages.</a:t>
            </a:r>
            <a:endParaRPr lang="en" dirty="0">
              <a:solidFill>
                <a:srgbClr val="000000"/>
              </a:solidFill>
            </a:endParaRPr>
          </a:p>
        </p:txBody>
      </p:sp>
      <p:pic>
        <p:nvPicPr>
          <p:cNvPr id="15" name="Picture 14" descr="men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02" y="1740653"/>
            <a:ext cx="1399257" cy="932838"/>
          </a:xfrm>
          <a:prstGeom prst="rect">
            <a:avLst/>
          </a:prstGeom>
        </p:spPr>
      </p:pic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C7DB68F-83D3-534F-B1E9-455E13C2781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131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638"/>
            <a:ext cx="8229600" cy="6566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&amp; our </a:t>
            </a:r>
            <a:r>
              <a:rPr lang="en-US" dirty="0" smtClean="0"/>
              <a:t>measurement based </a:t>
            </a:r>
            <a:r>
              <a:rPr lang="en-US" dirty="0" smtClean="0"/>
              <a:t>answers</a:t>
            </a:r>
            <a:endParaRPr lang="en-US" dirty="0"/>
          </a:p>
        </p:txBody>
      </p:sp>
      <p:pic>
        <p:nvPicPr>
          <p:cNvPr id="10" name="Picture 9" descr="free-foo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07"/>
            <a:ext cx="1074691" cy="7889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19629" y="1104898"/>
            <a:ext cx="2571749" cy="635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I. What is on the menu?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883" y="3513663"/>
            <a:ext cx="2571750" cy="60325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II. How to become a chef or waiter here?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52625" y="3487204"/>
            <a:ext cx="5645581" cy="14341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Fast and transparent process of service application and approval.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andwidth restriction and data privacy implications (IMC16, CCR17).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ut there can be useful services which are not affected.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52626" y="984250"/>
            <a:ext cx="5645581" cy="22277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E</a:t>
            </a:r>
            <a:r>
              <a:rPr lang="en" dirty="0" smtClean="0">
                <a:solidFill>
                  <a:srgbClr val="000000"/>
                </a:solidFill>
              </a:rPr>
              <a:t>xcellent </a:t>
            </a:r>
            <a:r>
              <a:rPr lang="en" dirty="0">
                <a:solidFill>
                  <a:srgbClr val="000000"/>
                </a:solidFill>
              </a:rPr>
              <a:t>services on health, education, social awareness, news and other topics. </a:t>
            </a:r>
          </a:p>
          <a:p>
            <a:pPr marL="457200" indent="-31750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dirty="0">
                <a:solidFill>
                  <a:srgbClr val="000000"/>
                </a:solidFill>
              </a:rPr>
              <a:t>F</a:t>
            </a:r>
            <a:r>
              <a:rPr lang="en" dirty="0" smtClean="0">
                <a:solidFill>
                  <a:srgbClr val="000000"/>
                </a:solidFill>
              </a:rPr>
              <a:t>ree </a:t>
            </a:r>
            <a:r>
              <a:rPr lang="en" dirty="0">
                <a:solidFill>
                  <a:srgbClr val="000000"/>
                </a:solidFill>
              </a:rPr>
              <a:t>textbooks and online </a:t>
            </a:r>
            <a:r>
              <a:rPr lang="en" dirty="0" smtClean="0">
                <a:solidFill>
                  <a:srgbClr val="000000"/>
                </a:solidFill>
              </a:rPr>
              <a:t>tutorials</a:t>
            </a:r>
            <a:r>
              <a:rPr lang="en-US" dirty="0" smtClean="0">
                <a:solidFill>
                  <a:srgbClr val="000000"/>
                </a:solidFill>
              </a:rPr>
              <a:t>, u</a:t>
            </a:r>
            <a:r>
              <a:rPr lang="en" dirty="0" smtClean="0">
                <a:solidFill>
                  <a:srgbClr val="000000"/>
                </a:solidFill>
              </a:rPr>
              <a:t>seful </a:t>
            </a:r>
            <a:r>
              <a:rPr lang="en" dirty="0">
                <a:solidFill>
                  <a:srgbClr val="000000"/>
                </a:solidFill>
              </a:rPr>
              <a:t>information </a:t>
            </a:r>
            <a:r>
              <a:rPr lang="en-US" dirty="0" smtClean="0">
                <a:solidFill>
                  <a:srgbClr val="000000"/>
                </a:solidFill>
              </a:rPr>
              <a:t>on how </a:t>
            </a:r>
            <a:r>
              <a:rPr lang="en" dirty="0" smtClean="0">
                <a:solidFill>
                  <a:srgbClr val="000000"/>
                </a:solidFill>
              </a:rPr>
              <a:t>to </a:t>
            </a:r>
            <a:r>
              <a:rPr lang="en" dirty="0">
                <a:solidFill>
                  <a:srgbClr val="000000"/>
                </a:solidFill>
              </a:rPr>
              <a:t>combat </a:t>
            </a:r>
            <a:r>
              <a:rPr lang="en" dirty="0" smtClean="0">
                <a:solidFill>
                  <a:srgbClr val="000000"/>
                </a:solidFill>
              </a:rPr>
              <a:t>Zika</a:t>
            </a:r>
            <a:r>
              <a:rPr lang="en-US" dirty="0" smtClean="0">
                <a:solidFill>
                  <a:srgbClr val="000000"/>
                </a:solidFill>
              </a:rPr>
              <a:t> or</a:t>
            </a:r>
            <a:r>
              <a:rPr lang="en" dirty="0" smtClean="0">
                <a:solidFill>
                  <a:srgbClr val="000000"/>
                </a:solidFill>
              </a:rPr>
              <a:t> Malaria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" dirty="0" smtClean="0">
                <a:solidFill>
                  <a:srgbClr val="000000"/>
                </a:solidFill>
              </a:rPr>
              <a:t>stories </a:t>
            </a:r>
            <a:r>
              <a:rPr lang="en" dirty="0">
                <a:solidFill>
                  <a:srgbClr val="000000"/>
                </a:solidFill>
              </a:rPr>
              <a:t>of woman </a:t>
            </a:r>
            <a:r>
              <a:rPr lang="en" dirty="0" smtClean="0">
                <a:solidFill>
                  <a:srgbClr val="000000"/>
                </a:solidFill>
              </a:rPr>
              <a:t>empowerment</a:t>
            </a:r>
            <a:endParaRPr lang="en-US" dirty="0" smtClean="0">
              <a:solidFill>
                <a:srgbClr val="000000"/>
              </a:solidFill>
            </a:endParaRPr>
          </a:p>
          <a:p>
            <a:pPr marL="457200" indent="-31750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dirty="0" smtClean="0">
                <a:solidFill>
                  <a:srgbClr val="000000"/>
                </a:solidFill>
              </a:rPr>
              <a:t>Many services </a:t>
            </a:r>
            <a:r>
              <a:rPr lang="en" dirty="0">
                <a:solidFill>
                  <a:srgbClr val="000000"/>
                </a:solidFill>
              </a:rPr>
              <a:t>in a specific country with locally relevant information, often </a:t>
            </a:r>
            <a:r>
              <a:rPr lang="en-US" dirty="0" smtClean="0">
                <a:solidFill>
                  <a:srgbClr val="000000"/>
                </a:solidFill>
              </a:rPr>
              <a:t>in </a:t>
            </a:r>
            <a:r>
              <a:rPr lang="en" dirty="0" smtClean="0">
                <a:solidFill>
                  <a:srgbClr val="000000"/>
                </a:solidFill>
              </a:rPr>
              <a:t>local </a:t>
            </a:r>
            <a:r>
              <a:rPr lang="en" dirty="0">
                <a:solidFill>
                  <a:srgbClr val="000000"/>
                </a:solidFill>
              </a:rPr>
              <a:t>languages.</a:t>
            </a:r>
            <a:endParaRPr lang="en" dirty="0">
              <a:solidFill>
                <a:srgbClr val="000000"/>
              </a:solidFill>
            </a:endParaRPr>
          </a:p>
        </p:txBody>
      </p:sp>
      <p:pic>
        <p:nvPicPr>
          <p:cNvPr id="15" name="Picture 14" descr="men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02" y="1740653"/>
            <a:ext cx="1399257" cy="932838"/>
          </a:xfrm>
          <a:prstGeom prst="rect">
            <a:avLst/>
          </a:prstGeom>
        </p:spPr>
      </p:pic>
      <p:pic>
        <p:nvPicPr>
          <p:cNvPr id="19" name="Picture 18" descr="Screenshot 2016-11-06 17.05.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278" y="3849471"/>
            <a:ext cx="697381" cy="824041"/>
          </a:xfrm>
          <a:prstGeom prst="rect">
            <a:avLst/>
          </a:prstGeom>
        </p:spPr>
      </p:pic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C7DB68F-83D3-534F-B1E9-455E13C2781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245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638"/>
            <a:ext cx="8229600" cy="6566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&amp; our </a:t>
            </a:r>
            <a:r>
              <a:rPr lang="en-US" dirty="0" smtClean="0"/>
              <a:t>measurement based </a:t>
            </a:r>
            <a:r>
              <a:rPr lang="en-US" dirty="0" smtClean="0"/>
              <a:t>answers</a:t>
            </a:r>
            <a:endParaRPr lang="en-US" dirty="0"/>
          </a:p>
        </p:txBody>
      </p:sp>
      <p:pic>
        <p:nvPicPr>
          <p:cNvPr id="10" name="Picture 9" descr="free-foo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07"/>
            <a:ext cx="1074691" cy="7889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19629" y="1104898"/>
            <a:ext cx="2571749" cy="635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I. What is on the menu?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883" y="3513663"/>
            <a:ext cx="2571750" cy="60325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II. How to become a chef or waiter here?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883" y="5246682"/>
            <a:ext cx="2830892" cy="7591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III. Who are the visitors in this restaurant?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52625" y="3487204"/>
            <a:ext cx="5645581" cy="14341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Fast and transparent process of service application and approval.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andwidth restriction and data privacy implications (IMC16, CCR17).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ut there can be useful services which are not affected.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58458" y="5216254"/>
            <a:ext cx="5539747" cy="114009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 simple RSS news aggregator service received 95.6K unique visitors, from 56 countrie</a:t>
            </a:r>
            <a:r>
              <a:rPr lang="en-US" dirty="0" smtClean="0">
                <a:solidFill>
                  <a:schemeClr val="tx1"/>
                </a:solidFill>
              </a:rPr>
              <a:t>s, without any advertisement!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52626" y="984250"/>
            <a:ext cx="5645581" cy="22277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E</a:t>
            </a:r>
            <a:r>
              <a:rPr lang="en" dirty="0" smtClean="0">
                <a:solidFill>
                  <a:srgbClr val="000000"/>
                </a:solidFill>
              </a:rPr>
              <a:t>xcellent </a:t>
            </a:r>
            <a:r>
              <a:rPr lang="en" dirty="0">
                <a:solidFill>
                  <a:srgbClr val="000000"/>
                </a:solidFill>
              </a:rPr>
              <a:t>services on health, education, social awareness, news and other topics. </a:t>
            </a:r>
          </a:p>
          <a:p>
            <a:pPr marL="457200" indent="-31750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dirty="0">
                <a:solidFill>
                  <a:srgbClr val="000000"/>
                </a:solidFill>
              </a:rPr>
              <a:t>F</a:t>
            </a:r>
            <a:r>
              <a:rPr lang="en" dirty="0" smtClean="0">
                <a:solidFill>
                  <a:srgbClr val="000000"/>
                </a:solidFill>
              </a:rPr>
              <a:t>ree </a:t>
            </a:r>
            <a:r>
              <a:rPr lang="en" dirty="0">
                <a:solidFill>
                  <a:srgbClr val="000000"/>
                </a:solidFill>
              </a:rPr>
              <a:t>textbooks and online </a:t>
            </a:r>
            <a:r>
              <a:rPr lang="en" dirty="0" smtClean="0">
                <a:solidFill>
                  <a:srgbClr val="000000"/>
                </a:solidFill>
              </a:rPr>
              <a:t>tutorials</a:t>
            </a:r>
            <a:r>
              <a:rPr lang="en-US" dirty="0" smtClean="0">
                <a:solidFill>
                  <a:srgbClr val="000000"/>
                </a:solidFill>
              </a:rPr>
              <a:t>, u</a:t>
            </a:r>
            <a:r>
              <a:rPr lang="en" dirty="0" smtClean="0">
                <a:solidFill>
                  <a:srgbClr val="000000"/>
                </a:solidFill>
              </a:rPr>
              <a:t>seful </a:t>
            </a:r>
            <a:r>
              <a:rPr lang="en" dirty="0">
                <a:solidFill>
                  <a:srgbClr val="000000"/>
                </a:solidFill>
              </a:rPr>
              <a:t>information </a:t>
            </a:r>
            <a:r>
              <a:rPr lang="en-US" dirty="0" smtClean="0">
                <a:solidFill>
                  <a:srgbClr val="000000"/>
                </a:solidFill>
              </a:rPr>
              <a:t>on how </a:t>
            </a:r>
            <a:r>
              <a:rPr lang="en" dirty="0" smtClean="0">
                <a:solidFill>
                  <a:srgbClr val="000000"/>
                </a:solidFill>
              </a:rPr>
              <a:t>to </a:t>
            </a:r>
            <a:r>
              <a:rPr lang="en" dirty="0">
                <a:solidFill>
                  <a:srgbClr val="000000"/>
                </a:solidFill>
              </a:rPr>
              <a:t>combat </a:t>
            </a:r>
            <a:r>
              <a:rPr lang="en" dirty="0" smtClean="0">
                <a:solidFill>
                  <a:srgbClr val="000000"/>
                </a:solidFill>
              </a:rPr>
              <a:t>Zika</a:t>
            </a:r>
            <a:r>
              <a:rPr lang="en-US" dirty="0" smtClean="0">
                <a:solidFill>
                  <a:srgbClr val="000000"/>
                </a:solidFill>
              </a:rPr>
              <a:t> or</a:t>
            </a:r>
            <a:r>
              <a:rPr lang="en" dirty="0" smtClean="0">
                <a:solidFill>
                  <a:srgbClr val="000000"/>
                </a:solidFill>
              </a:rPr>
              <a:t> Malaria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" dirty="0" smtClean="0">
                <a:solidFill>
                  <a:srgbClr val="000000"/>
                </a:solidFill>
              </a:rPr>
              <a:t>stories </a:t>
            </a:r>
            <a:r>
              <a:rPr lang="en" dirty="0">
                <a:solidFill>
                  <a:srgbClr val="000000"/>
                </a:solidFill>
              </a:rPr>
              <a:t>of woman </a:t>
            </a:r>
            <a:r>
              <a:rPr lang="en" dirty="0" smtClean="0">
                <a:solidFill>
                  <a:srgbClr val="000000"/>
                </a:solidFill>
              </a:rPr>
              <a:t>empowerment</a:t>
            </a:r>
            <a:endParaRPr lang="en-US" dirty="0" smtClean="0">
              <a:solidFill>
                <a:srgbClr val="000000"/>
              </a:solidFill>
            </a:endParaRPr>
          </a:p>
          <a:p>
            <a:pPr marL="457200" indent="-31750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dirty="0" smtClean="0">
                <a:solidFill>
                  <a:srgbClr val="000000"/>
                </a:solidFill>
              </a:rPr>
              <a:t>Many services </a:t>
            </a:r>
            <a:r>
              <a:rPr lang="en" dirty="0">
                <a:solidFill>
                  <a:srgbClr val="000000"/>
                </a:solidFill>
              </a:rPr>
              <a:t>in a specific country with locally relevant information, often </a:t>
            </a:r>
            <a:r>
              <a:rPr lang="en-US" dirty="0" smtClean="0">
                <a:solidFill>
                  <a:srgbClr val="000000"/>
                </a:solidFill>
              </a:rPr>
              <a:t>in </a:t>
            </a:r>
            <a:r>
              <a:rPr lang="en" dirty="0" smtClean="0">
                <a:solidFill>
                  <a:srgbClr val="000000"/>
                </a:solidFill>
              </a:rPr>
              <a:t>local </a:t>
            </a:r>
            <a:r>
              <a:rPr lang="en" dirty="0">
                <a:solidFill>
                  <a:srgbClr val="000000"/>
                </a:solidFill>
              </a:rPr>
              <a:t>languages.</a:t>
            </a:r>
            <a:endParaRPr lang="en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B68F-83D3-534F-B1E9-455E13C27810}" type="slidenum">
              <a:rPr lang="en-US" smtClean="0"/>
              <a:t>44</a:t>
            </a:fld>
            <a:endParaRPr lang="en-US"/>
          </a:p>
        </p:txBody>
      </p:sp>
      <p:pic>
        <p:nvPicPr>
          <p:cNvPr id="15" name="Picture 14" descr="men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02" y="1740653"/>
            <a:ext cx="1399257" cy="932838"/>
          </a:xfrm>
          <a:prstGeom prst="rect">
            <a:avLst/>
          </a:prstGeom>
        </p:spPr>
      </p:pic>
      <p:pic>
        <p:nvPicPr>
          <p:cNvPr id="19" name="Picture 18" descr="Screenshot 2016-11-06 17.05.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278" y="3849471"/>
            <a:ext cx="697381" cy="824041"/>
          </a:xfrm>
          <a:prstGeom prst="rect">
            <a:avLst/>
          </a:prstGeom>
        </p:spPr>
      </p:pic>
      <p:pic>
        <p:nvPicPr>
          <p:cNvPr id="20" name="Picture 19" descr="custom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279" y="5760389"/>
            <a:ext cx="970991" cy="96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631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13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Emboldened by these observations, we offered our first Free Basics service to create new information 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B68F-83D3-534F-B1E9-455E13C2781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013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3"/>
            <a:ext cx="9144000" cy="936625"/>
          </a:xfrm>
        </p:spPr>
        <p:txBody>
          <a:bodyPr>
            <a:normAutofit/>
          </a:bodyPr>
          <a:lstStyle/>
          <a:p>
            <a:r>
              <a:rPr lang="en-US" dirty="0" err="1" smtClean="0"/>
              <a:t>Awaaz</a:t>
            </a:r>
            <a:r>
              <a:rPr lang="en-US" dirty="0" smtClean="0"/>
              <a:t>: an ICTD service</a:t>
            </a:r>
            <a:endParaRPr lang="en-US" dirty="0"/>
          </a:p>
        </p:txBody>
      </p:sp>
      <p:pic>
        <p:nvPicPr>
          <p:cNvPr id="8" name="Shape 156" descr="Screen Shot 2017-11-08 at 12.39.15 PM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4290" y="1142999"/>
            <a:ext cx="2984210" cy="554566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3406625" y="1342755"/>
            <a:ext cx="5539747" cy="94324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" dirty="0">
                <a:solidFill>
                  <a:srgbClr val="000000"/>
                </a:solidFill>
              </a:rPr>
              <a:t>Crowd-sourcing information about civic issues in developing countries</a:t>
            </a:r>
            <a:r>
              <a:rPr lang="en" dirty="0" smtClean="0">
                <a:solidFill>
                  <a:srgbClr val="000000"/>
                </a:solidFill>
              </a:rPr>
              <a:t>.</a:t>
            </a:r>
            <a:endParaRPr lang="en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06625" y="2494223"/>
            <a:ext cx="5539747" cy="94324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" dirty="0">
                <a:solidFill>
                  <a:srgbClr val="000000"/>
                </a:solidFill>
              </a:rPr>
              <a:t>Currently active in South </a:t>
            </a:r>
            <a:r>
              <a:rPr lang="en" dirty="0" smtClean="0">
                <a:solidFill>
                  <a:srgbClr val="000000"/>
                </a:solidFill>
              </a:rPr>
              <a:t>Africa.</a:t>
            </a:r>
            <a:endParaRPr lang="en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6625" y="3789623"/>
            <a:ext cx="5539747" cy="94324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9700" lvl="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rgbClr val="000000"/>
                </a:solidFill>
              </a:rPr>
              <a:t>I</a:t>
            </a:r>
            <a:r>
              <a:rPr lang="en" dirty="0" smtClean="0">
                <a:solidFill>
                  <a:srgbClr val="000000"/>
                </a:solidFill>
              </a:rPr>
              <a:t>ncludes </a:t>
            </a:r>
            <a:r>
              <a:rPr lang="en" dirty="0">
                <a:solidFill>
                  <a:srgbClr val="000000"/>
                </a:solidFill>
              </a:rPr>
              <a:t>a link where users can see issues reported so far, categorized by topics or by location. </a:t>
            </a:r>
            <a:endParaRPr lang="en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06625" y="5254356"/>
            <a:ext cx="5539747" cy="94324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9700" lvl="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rgbClr val="000000"/>
                </a:solidFill>
              </a:rPr>
              <a:t>Option </a:t>
            </a:r>
            <a:r>
              <a:rPr lang="en" dirty="0" smtClean="0">
                <a:solidFill>
                  <a:srgbClr val="000000"/>
                </a:solidFill>
              </a:rPr>
              <a:t>to </a:t>
            </a:r>
            <a:r>
              <a:rPr lang="en" dirty="0">
                <a:solidFill>
                  <a:srgbClr val="000000"/>
                </a:solidFill>
              </a:rPr>
              <a:t>add comments, so that users can reinforce, negate or discuss issues reported by others.</a:t>
            </a:r>
            <a:endParaRPr lang="e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986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3"/>
            <a:ext cx="9144000" cy="936625"/>
          </a:xfrm>
        </p:spPr>
        <p:txBody>
          <a:bodyPr>
            <a:normAutofit/>
          </a:bodyPr>
          <a:lstStyle/>
          <a:p>
            <a:r>
              <a:rPr lang="en-US" dirty="0" err="1" smtClean="0"/>
              <a:t>Awaaz</a:t>
            </a:r>
            <a:r>
              <a:rPr lang="en-US" dirty="0" smtClean="0"/>
              <a:t>: an ICTD service</a:t>
            </a:r>
            <a:endParaRPr lang="en-US" dirty="0"/>
          </a:p>
        </p:txBody>
      </p:sp>
      <p:pic>
        <p:nvPicPr>
          <p:cNvPr id="3" name="Picture 2" descr="Screenshot 2017-11-11 09.19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6860"/>
            <a:ext cx="9144000" cy="812801"/>
          </a:xfrm>
          <a:prstGeom prst="rect">
            <a:avLst/>
          </a:prstGeom>
        </p:spPr>
      </p:pic>
      <p:pic>
        <p:nvPicPr>
          <p:cNvPr id="4" name="Picture 3" descr="Screenshot 2017-11-11 09.19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6063"/>
            <a:ext cx="9144000" cy="1219200"/>
          </a:xfrm>
          <a:prstGeom prst="rect">
            <a:avLst/>
          </a:prstGeom>
        </p:spPr>
      </p:pic>
      <p:pic>
        <p:nvPicPr>
          <p:cNvPr id="5" name="Picture 4" descr="Screenshot 2017-11-11 09.19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9831"/>
            <a:ext cx="9144000" cy="13843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9833" y="5760239"/>
            <a:ext cx="8572500" cy="86492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94 unique issues reported between March and September, 2017.</a:t>
            </a:r>
          </a:p>
          <a:p>
            <a:pPr marL="285750" lvl="0" indent="-285750">
              <a:buFont typeface="Arial"/>
              <a:buChar char="•"/>
            </a:pPr>
            <a:r>
              <a:rPr lang="en" dirty="0" smtClean="0">
                <a:solidFill>
                  <a:schemeClr val="dk1"/>
                </a:solidFill>
              </a:rPr>
              <a:t>All </a:t>
            </a:r>
            <a:r>
              <a:rPr lang="en" dirty="0">
                <a:solidFill>
                  <a:schemeClr val="dk1"/>
                </a:solidFill>
              </a:rPr>
              <a:t>issues on </a:t>
            </a:r>
            <a:r>
              <a:rPr lang="en" u="sng" dirty="0">
                <a:solidFill>
                  <a:schemeClr val="hlink"/>
                </a:solidFill>
              </a:rPr>
              <a:t>http://</a:t>
            </a:r>
            <a:r>
              <a:rPr lang="en" u="sng" dirty="0" smtClean="0">
                <a:solidFill>
                  <a:schemeClr val="hlink"/>
                </a:solidFill>
              </a:rPr>
              <a:t>myvoice.mpi-sws.org/all_reports</a:t>
            </a:r>
            <a:endParaRPr lang="en" u="sng" dirty="0">
              <a:solidFill>
                <a:schemeClr val="hlin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44833" y="876293"/>
            <a:ext cx="1799167" cy="3005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Road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44833" y="2116655"/>
            <a:ext cx="1799167" cy="3005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44833" y="3869264"/>
            <a:ext cx="1778000" cy="3005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Electricity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4367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3"/>
            <a:ext cx="9144000" cy="936625"/>
          </a:xfrm>
        </p:spPr>
        <p:txBody>
          <a:bodyPr>
            <a:normAutofit/>
          </a:bodyPr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75165" y="1210458"/>
            <a:ext cx="8544205" cy="7104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smtClean="0">
                <a:solidFill>
                  <a:srgbClr val="000000"/>
                </a:solidFill>
              </a:rPr>
              <a:t>Continue collection and processing of visitor data, to understand growing/fading interest in the program worldwide.</a:t>
            </a:r>
            <a:endParaRPr lang="en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5165" y="2042704"/>
            <a:ext cx="8544205" cy="63844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Offer </a:t>
            </a:r>
            <a:r>
              <a:rPr lang="en-US" dirty="0" err="1" smtClean="0">
                <a:solidFill>
                  <a:srgbClr val="000000"/>
                </a:solidFill>
              </a:rPr>
              <a:t>Awaaz</a:t>
            </a:r>
            <a:r>
              <a:rPr lang="en-US" dirty="0" smtClean="0">
                <a:solidFill>
                  <a:srgbClr val="000000"/>
                </a:solidFill>
              </a:rPr>
              <a:t> in other cities and countries, to see global proportion of civic issues</a:t>
            </a:r>
            <a:r>
              <a:rPr lang="en" dirty="0" smtClean="0">
                <a:solidFill>
                  <a:srgbClr val="000000"/>
                </a:solidFill>
              </a:rPr>
              <a:t>.</a:t>
            </a:r>
            <a:endParaRPr lang="en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5165" y="2836066"/>
            <a:ext cx="8544205" cy="5876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9700" lvl="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rgbClr val="000000"/>
                </a:solidFill>
              </a:rPr>
              <a:t>Connect </a:t>
            </a:r>
            <a:r>
              <a:rPr lang="en-US" dirty="0" err="1" smtClean="0">
                <a:solidFill>
                  <a:srgbClr val="000000"/>
                </a:solidFill>
              </a:rPr>
              <a:t>Awaaz</a:t>
            </a:r>
            <a:r>
              <a:rPr lang="en-US" dirty="0" smtClean="0">
                <a:solidFill>
                  <a:srgbClr val="000000"/>
                </a:solidFill>
              </a:rPr>
              <a:t> issues to concerned authorities </a:t>
            </a:r>
            <a:r>
              <a:rPr lang="en-US" dirty="0" smtClean="0">
                <a:solidFill>
                  <a:srgbClr val="FF0000"/>
                </a:solidFill>
              </a:rPr>
              <a:t>(help and collaboration appreciated!)</a:t>
            </a:r>
            <a:r>
              <a:rPr lang="en" dirty="0" smtClean="0">
                <a:solidFill>
                  <a:srgbClr val="000000"/>
                </a:solidFill>
              </a:rPr>
              <a:t>. </a:t>
            </a:r>
            <a:endParaRPr lang="en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5165" y="3619225"/>
            <a:ext cx="8544205" cy="94324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9700" lvl="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rgbClr val="000000"/>
                </a:solidFill>
              </a:rPr>
              <a:t>More in-depth study of privacy issues and security awareness of target population </a:t>
            </a:r>
            <a:r>
              <a:rPr lang="en-US" dirty="0" smtClean="0">
                <a:solidFill>
                  <a:srgbClr val="FF0000"/>
                </a:solidFill>
              </a:rPr>
              <a:t>(many </a:t>
            </a:r>
            <a:r>
              <a:rPr lang="en-US" dirty="0" err="1" smtClean="0">
                <a:solidFill>
                  <a:srgbClr val="FF0000"/>
                </a:solidFill>
              </a:rPr>
              <a:t>Awaaz</a:t>
            </a:r>
            <a:r>
              <a:rPr lang="en-US" dirty="0" smtClean="0">
                <a:solidFill>
                  <a:srgbClr val="FF0000"/>
                </a:solidFill>
              </a:rPr>
              <a:t> users entered their mobile phones in the forms, without being asked!!)</a:t>
            </a:r>
            <a:r>
              <a:rPr lang="en" dirty="0" smtClean="0">
                <a:solidFill>
                  <a:srgbClr val="FF0000"/>
                </a:solidFill>
              </a:rPr>
              <a:t>.</a:t>
            </a:r>
            <a:endParaRPr lang="en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5165" y="4787633"/>
            <a:ext cx="8544205" cy="83211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9700" lvl="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rgbClr val="000000"/>
                </a:solidFill>
              </a:rPr>
              <a:t>Audit Free Basics 2.0 and see its effect on our currently deployed services </a:t>
            </a:r>
          </a:p>
          <a:p>
            <a:pPr marL="139700" lvl="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rgbClr val="FF0000"/>
                </a:solidFill>
              </a:rPr>
              <a:t>(will all of Internet be offered?)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8625" y="5921375"/>
            <a:ext cx="6102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Anyone interested in collaboration or having further questions, </a:t>
            </a:r>
          </a:p>
          <a:p>
            <a:pPr algn="ctr"/>
            <a:r>
              <a:rPr lang="en-US" dirty="0" smtClean="0"/>
              <a:t>please contact Rijurekha </a:t>
            </a:r>
            <a:r>
              <a:rPr lang="en-US" dirty="0" err="1" smtClean="0"/>
              <a:t>Sen</a:t>
            </a:r>
            <a:r>
              <a:rPr lang="en-US" dirty="0" smtClean="0"/>
              <a:t> at </a:t>
            </a:r>
            <a:r>
              <a:rPr lang="en-US" dirty="0" smtClean="0">
                <a:hlinkClick r:id="rId2" action="ppaction://hlinkfile"/>
              </a:rPr>
              <a:t>rijurekha@mpi-sws.org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858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5737"/>
            <a:ext cx="8229600" cy="1143000"/>
          </a:xfrm>
        </p:spPr>
        <p:txBody>
          <a:bodyPr/>
          <a:lstStyle/>
          <a:p>
            <a:r>
              <a:rPr lang="en-US" dirty="0" smtClean="0"/>
              <a:t>Facebook’s Free Basics – what is it?</a:t>
            </a:r>
            <a:endParaRPr lang="en-US" dirty="0"/>
          </a:p>
        </p:txBody>
      </p:sp>
      <p:pic>
        <p:nvPicPr>
          <p:cNvPr id="4" name="Picture 3" descr="Screenshot 2016-11-06 15.56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59" y="957262"/>
            <a:ext cx="8876941" cy="40751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4876" y="5126335"/>
            <a:ext cx="7985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Image from: https://info.internet.org/en/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B68F-83D3-534F-B1E9-455E13C27810}" type="slidenum">
              <a:rPr lang="en-US" smtClean="0"/>
              <a:t>5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143500" y="3730625"/>
            <a:ext cx="3254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137150" y="3914775"/>
            <a:ext cx="11334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731125" y="3930650"/>
            <a:ext cx="7715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21275" y="4133850"/>
            <a:ext cx="7715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21275" y="4533900"/>
            <a:ext cx="24669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245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5737"/>
            <a:ext cx="8229600" cy="1143000"/>
          </a:xfrm>
        </p:spPr>
        <p:txBody>
          <a:bodyPr/>
          <a:lstStyle/>
          <a:p>
            <a:r>
              <a:rPr lang="en-US" dirty="0" smtClean="0"/>
              <a:t>Facebook’s Free Basics – what is it?</a:t>
            </a:r>
            <a:endParaRPr lang="en-US" dirty="0"/>
          </a:p>
        </p:txBody>
      </p:sp>
      <p:pic>
        <p:nvPicPr>
          <p:cNvPr id="4" name="Picture 3" descr="Screenshot 2016-11-06 15.56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59" y="957262"/>
            <a:ext cx="8876941" cy="40751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0000" y="5997575"/>
            <a:ext cx="6461125" cy="571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Zero-rated web service offering, hoping to bridge digital divide.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4876" y="5126335"/>
            <a:ext cx="7985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Image from: https://info.internet.org/en/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B68F-83D3-534F-B1E9-455E13C27810}" type="slidenum">
              <a:rPr lang="en-US" smtClean="0"/>
              <a:t>6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143500" y="3730625"/>
            <a:ext cx="3254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137150" y="3914775"/>
            <a:ext cx="11334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731125" y="3930650"/>
            <a:ext cx="7715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21275" y="4133850"/>
            <a:ext cx="7715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21275" y="4533900"/>
            <a:ext cx="24669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613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-1539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Facebook’s Free Basics – where is it?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B68F-83D3-534F-B1E9-455E13C278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37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-1539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Facebook’s Free Basics – where is it?</a:t>
            </a:r>
            <a:endParaRPr lang="en-US" dirty="0"/>
          </a:p>
        </p:txBody>
      </p:sp>
      <p:pic>
        <p:nvPicPr>
          <p:cNvPr id="11" name="Picture 10" descr="Screenshot 2016-11-06 16.38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75" y="989013"/>
            <a:ext cx="4555621" cy="27430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30201" y="1111250"/>
            <a:ext cx="4111625" cy="12858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63 countries in Asia, Africa,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South and Central America.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B68F-83D3-534F-B1E9-455E13C278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83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netPenetrationWorld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1" y="3461713"/>
            <a:ext cx="5254625" cy="25237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48698" y="5831597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Image from: https://commons.wikimedia.org/w/index.php?curid=19202338</a:t>
            </a:r>
            <a:endParaRPr lang="en-US" sz="1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-1539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Facebook’s Free Basics – where is it?</a:t>
            </a:r>
            <a:endParaRPr lang="en-US" dirty="0"/>
          </a:p>
        </p:txBody>
      </p:sp>
      <p:pic>
        <p:nvPicPr>
          <p:cNvPr id="11" name="Picture 10" descr="Screenshot 2016-11-06 16.38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75" y="989013"/>
            <a:ext cx="4555621" cy="27430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255129" y="3902093"/>
            <a:ext cx="3431671" cy="14186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#Internet users as  % of population International Telecommunications Union (2012).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DB68F-83D3-534F-B1E9-455E13C27810}" type="slidenum">
              <a:rPr lang="en-US" smtClean="0"/>
              <a:t>9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30201" y="1111250"/>
            <a:ext cx="4111625" cy="12858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63 countries in Asia, Africa,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South and Central America. </a:t>
            </a:r>
          </a:p>
        </p:txBody>
      </p:sp>
    </p:spTree>
    <p:extLst>
      <p:ext uri="{BB962C8B-B14F-4D97-AF65-F5344CB8AC3E}">
        <p14:creationId xmlns:p14="http://schemas.microsoft.com/office/powerpoint/2010/main" val="2865533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2268</TotalTime>
  <Words>1769</Words>
  <Application>Microsoft Macintosh PowerPoint</Application>
  <PresentationFormat>On-screen Show (4:3)</PresentationFormat>
  <Paragraphs>240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PowerPoint Presentation</vt:lpstr>
      <vt:lpstr>PowerPoint Presentation</vt:lpstr>
      <vt:lpstr>Facebook’s Free Basics – what is it?</vt:lpstr>
      <vt:lpstr>Facebook’s Free Basics – what is it?</vt:lpstr>
      <vt:lpstr>Facebook’s Free Basics – what is it?</vt:lpstr>
      <vt:lpstr>Facebook’s Free Basics – what is it?</vt:lpstr>
      <vt:lpstr>PowerPoint Presentation</vt:lpstr>
      <vt:lpstr>PowerPoint Presentation</vt:lpstr>
      <vt:lpstr>PowerPoint Presentation</vt:lpstr>
      <vt:lpstr>PowerPoint Presentation</vt:lpstr>
      <vt:lpstr>&amp; our three research questions</vt:lpstr>
      <vt:lpstr>&amp; our three research questions</vt:lpstr>
      <vt:lpstr>&amp; our three research questions</vt:lpstr>
      <vt:lpstr>&amp; our three research questions</vt:lpstr>
      <vt:lpstr>Measurement methodology</vt:lpstr>
      <vt:lpstr>Measurement methodology</vt:lpstr>
      <vt:lpstr>Measurement methodology</vt:lpstr>
      <vt:lpstr>Measurement methodology</vt:lpstr>
      <vt:lpstr>Measurement methodology</vt:lpstr>
      <vt:lpstr>Measurement methodology</vt:lpstr>
      <vt:lpstr>Challenging to measure</vt:lpstr>
      <vt:lpstr>Challenging to measure</vt:lpstr>
      <vt:lpstr>Challenging to measure</vt:lpstr>
      <vt:lpstr>Measurement methodology</vt:lpstr>
      <vt:lpstr>I. What is on the menu?</vt:lpstr>
      <vt:lpstr>I. What is on the menu?</vt:lpstr>
      <vt:lpstr>I. What is on the menu?</vt:lpstr>
      <vt:lpstr>I. What is on the menu?</vt:lpstr>
      <vt:lpstr>II. Experience Facebook’s gatekeeping  </vt:lpstr>
      <vt:lpstr>II. Experience Facebook’s gatekeeping  </vt:lpstr>
      <vt:lpstr>II. Experience Facebook’s gatekeeping  </vt:lpstr>
      <vt:lpstr>III. Who are the visitors?  </vt:lpstr>
      <vt:lpstr>III. Who are the visitors?  </vt:lpstr>
      <vt:lpstr>III. Who are the visitors?  </vt:lpstr>
      <vt:lpstr>III. Who are the visitors?  </vt:lpstr>
      <vt:lpstr>III. Who are the visitors?  </vt:lpstr>
      <vt:lpstr>III. Who are the visitors?  </vt:lpstr>
      <vt:lpstr>III. Who are the visitors?  </vt:lpstr>
      <vt:lpstr>III. Who are the visitors?  </vt:lpstr>
      <vt:lpstr>III. Who are the visitors?  </vt:lpstr>
      <vt:lpstr>&amp; our measurement based answers</vt:lpstr>
      <vt:lpstr>&amp; our measurement based answers</vt:lpstr>
      <vt:lpstr>&amp; our measurement based answers</vt:lpstr>
      <vt:lpstr>&amp; our measurement based answers</vt:lpstr>
      <vt:lpstr>Emboldened by these observations, we offered our first Free Basics service to create new information …..</vt:lpstr>
      <vt:lpstr>Awaaz: an ICTD service</vt:lpstr>
      <vt:lpstr>Awaaz: an ICTD service</vt:lpstr>
      <vt:lpstr>Future 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Rijurekha</dc:creator>
  <cp:lastModifiedBy>Rijurekha</cp:lastModifiedBy>
  <cp:revision>140</cp:revision>
  <dcterms:created xsi:type="dcterms:W3CDTF">2016-11-06T14:46:13Z</dcterms:created>
  <dcterms:modified xsi:type="dcterms:W3CDTF">2017-11-11T08:50:40Z</dcterms:modified>
</cp:coreProperties>
</file>